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276" r:id="rId3"/>
    <p:sldId id="290" r:id="rId4"/>
    <p:sldId id="291" r:id="rId5"/>
    <p:sldId id="292" r:id="rId6"/>
    <p:sldId id="293" r:id="rId7"/>
    <p:sldId id="299" r:id="rId8"/>
    <p:sldId id="294" r:id="rId9"/>
    <p:sldId id="297" r:id="rId10"/>
    <p:sldId id="298" r:id="rId11"/>
    <p:sldId id="295" r:id="rId12"/>
    <p:sldId id="300" r:id="rId13"/>
    <p:sldId id="296" r:id="rId14"/>
    <p:sldId id="282" r:id="rId15"/>
    <p:sldId id="270" r:id="rId16"/>
    <p:sldId id="271" r:id="rId17"/>
    <p:sldId id="268" r:id="rId18"/>
    <p:sldId id="269" r:id="rId19"/>
    <p:sldId id="304" r:id="rId20"/>
    <p:sldId id="303" r:id="rId21"/>
    <p:sldId id="302" r:id="rId22"/>
    <p:sldId id="280" r:id="rId23"/>
    <p:sldId id="262" r:id="rId24"/>
    <p:sldId id="267" r:id="rId25"/>
    <p:sldId id="285" r:id="rId26"/>
    <p:sldId id="277" r:id="rId27"/>
    <p:sldId id="281" r:id="rId28"/>
    <p:sldId id="289" r:id="rId29"/>
  </p:sldIdLst>
  <p:sldSz cx="9906000" cy="6858000" type="A4"/>
  <p:notesSz cx="6858000" cy="994568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223" userDrawn="1">
          <p15:clr>
            <a:srgbClr val="A4A3A4"/>
          </p15:clr>
        </p15:guide>
        <p15:guide id="2" pos="2236" userDrawn="1">
          <p15:clr>
            <a:srgbClr val="A4A3A4"/>
          </p15:clr>
        </p15:guide>
        <p15:guide id="3" orient="horz" pos="3132">
          <p15:clr>
            <a:srgbClr val="A4A3A4"/>
          </p15:clr>
        </p15:guide>
        <p15:guide id="4"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FF0066"/>
    <a:srgbClr val="F929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55" autoAdjust="0"/>
    <p:restoredTop sz="96374" autoAdjust="0"/>
  </p:normalViewPr>
  <p:slideViewPr>
    <p:cSldViewPr>
      <p:cViewPr varScale="1">
        <p:scale>
          <a:sx n="85" d="100"/>
          <a:sy n="85" d="100"/>
        </p:scale>
        <p:origin x="1224" y="139"/>
      </p:cViewPr>
      <p:guideLst>
        <p:guide orient="horz" pos="2160"/>
        <p:guide pos="312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9" d="100"/>
          <a:sy n="89" d="100"/>
        </p:scale>
        <p:origin x="2748" y="78"/>
      </p:cViewPr>
      <p:guideLst>
        <p:guide orient="horz" pos="3223"/>
        <p:guide pos="2236"/>
        <p:guide orient="horz" pos="3132"/>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037845766301693"/>
          <c:y val="1.7075621058389761E-2"/>
          <c:w val="0.4873954926665478"/>
          <c:h val="0.95248870444300671"/>
        </c:manualLayout>
      </c:layout>
      <c:doughnutChart>
        <c:varyColors val="1"/>
        <c:ser>
          <c:idx val="0"/>
          <c:order val="0"/>
          <c:tx>
            <c:strRef>
              <c:f>Tabelle1!$B$1</c:f>
              <c:strCache>
                <c:ptCount val="1"/>
                <c:pt idx="0">
                  <c:v>Ausgaben 2021</c:v>
                </c:pt>
              </c:strCache>
            </c:strRef>
          </c:tx>
          <c:dPt>
            <c:idx val="0"/>
            <c:bubble3D val="0"/>
            <c:spPr>
              <a:solidFill>
                <a:schemeClr val="accent2">
                  <a:shade val="47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C147-4E98-A33D-36C5C5ADE822}"/>
              </c:ext>
            </c:extLst>
          </c:dPt>
          <c:dPt>
            <c:idx val="1"/>
            <c:bubble3D val="0"/>
            <c:spPr>
              <a:solidFill>
                <a:schemeClr val="accent2">
                  <a:shade val="6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C147-4E98-A33D-36C5C5ADE822}"/>
              </c:ext>
            </c:extLst>
          </c:dPt>
          <c:dPt>
            <c:idx val="2"/>
            <c:bubble3D val="0"/>
            <c:spPr>
              <a:solidFill>
                <a:schemeClr val="accent2">
                  <a:shade val="82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C147-4E98-A33D-36C5C5ADE822}"/>
              </c:ext>
            </c:extLst>
          </c:dPt>
          <c:dPt>
            <c:idx val="3"/>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7-C147-4E98-A33D-36C5C5ADE822}"/>
              </c:ext>
            </c:extLst>
          </c:dPt>
          <c:dPt>
            <c:idx val="4"/>
            <c:bubble3D val="0"/>
            <c:spPr>
              <a:solidFill>
                <a:schemeClr val="accent2">
                  <a:tint val="83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9-C147-4E98-A33D-36C5C5ADE822}"/>
              </c:ext>
            </c:extLst>
          </c:dPt>
          <c:dPt>
            <c:idx val="5"/>
            <c:bubble3D val="0"/>
            <c:spPr>
              <a:solidFill>
                <a:schemeClr val="accent2">
                  <a:tint val="6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B-C147-4E98-A33D-36C5C5ADE822}"/>
              </c:ext>
            </c:extLst>
          </c:dPt>
          <c:dPt>
            <c:idx val="6"/>
            <c:bubble3D val="0"/>
            <c:spPr>
              <a:solidFill>
                <a:schemeClr val="accent2">
                  <a:tint val="48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C147-4E98-A33D-36C5C5ADE822}"/>
              </c:ext>
            </c:extLst>
          </c:dPt>
          <c:dLbls>
            <c:dLbl>
              <c:idx val="0"/>
              <c:tx>
                <c:rich>
                  <a:bodyPr/>
                  <a:lstStyle/>
                  <a:p>
                    <a:r>
                      <a:rPr lang="en-US" b="1" dirty="0">
                        <a:solidFill>
                          <a:schemeClr val="tx1"/>
                        </a:solidFill>
                      </a:rPr>
                      <a:t>52%</a:t>
                    </a:r>
                    <a:endParaRPr lang="en-US" dirty="0">
                      <a:solidFill>
                        <a:schemeClr val="bg1"/>
                      </a:solidFill>
                    </a:endParaRP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147-4E98-A33D-36C5C5ADE822}"/>
                </c:ext>
                <c:ext xmlns:c15="http://schemas.microsoft.com/office/drawing/2012/chart" uri="{CE6537A1-D6FC-4f65-9D91-7224C49458BB}"/>
              </c:extLst>
            </c:dLbl>
            <c:dLbl>
              <c:idx val="1"/>
              <c:tx>
                <c:rich>
                  <a:bodyPr/>
                  <a:lstStyle/>
                  <a:p>
                    <a:r>
                      <a:rPr lang="en-US" b="1" dirty="0">
                        <a:solidFill>
                          <a:schemeClr val="tx1"/>
                        </a:solidFill>
                      </a:rPr>
                      <a:t>15 %</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147-4E98-A33D-36C5C5ADE822}"/>
                </c:ext>
                <c:ext xmlns:c15="http://schemas.microsoft.com/office/drawing/2012/chart" uri="{CE6537A1-D6FC-4f65-9D91-7224C49458BB}"/>
              </c:extLst>
            </c:dLbl>
            <c:dLbl>
              <c:idx val="2"/>
              <c:tx>
                <c:rich>
                  <a:bodyPr/>
                  <a:lstStyle/>
                  <a:p>
                    <a:r>
                      <a:rPr lang="en-US" b="1" dirty="0">
                        <a:solidFill>
                          <a:schemeClr val="tx1"/>
                        </a:solidFill>
                      </a:rPr>
                      <a:t>10 %</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C147-4E98-A33D-36C5C5ADE822}"/>
                </c:ext>
                <c:ext xmlns:c15="http://schemas.microsoft.com/office/drawing/2012/chart" uri="{CE6537A1-D6FC-4f65-9D91-7224C49458BB}"/>
              </c:extLst>
            </c:dLbl>
            <c:dLbl>
              <c:idx val="3"/>
              <c:tx>
                <c:rich>
                  <a:bodyPr/>
                  <a:lstStyle/>
                  <a:p>
                    <a:r>
                      <a:rPr lang="en-US" b="1" dirty="0">
                        <a:solidFill>
                          <a:schemeClr val="tx1"/>
                        </a:solidFill>
                      </a:rPr>
                      <a:t>8 %</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C147-4E98-A33D-36C5C5ADE822}"/>
                </c:ext>
                <c:ext xmlns:c15="http://schemas.microsoft.com/office/drawing/2012/chart" uri="{CE6537A1-D6FC-4f65-9D91-7224C49458BB}"/>
              </c:extLst>
            </c:dLbl>
            <c:dLbl>
              <c:idx val="4"/>
              <c:tx>
                <c:rich>
                  <a:bodyPr/>
                  <a:lstStyle/>
                  <a:p>
                    <a:r>
                      <a:rPr lang="en-US" b="1" dirty="0">
                        <a:solidFill>
                          <a:schemeClr val="tx1"/>
                        </a:solidFill>
                      </a:rPr>
                      <a:t>7 %</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C147-4E98-A33D-36C5C5ADE822}"/>
                </c:ext>
                <c:ext xmlns:c15="http://schemas.microsoft.com/office/drawing/2012/chart" uri="{CE6537A1-D6FC-4f65-9D91-7224C49458BB}"/>
              </c:extLst>
            </c:dLbl>
            <c:dLbl>
              <c:idx val="5"/>
              <c:tx>
                <c:rich>
                  <a:bodyPr/>
                  <a:lstStyle/>
                  <a:p>
                    <a:r>
                      <a:rPr lang="en-US" b="1" dirty="0">
                        <a:solidFill>
                          <a:schemeClr val="tx1"/>
                        </a:solidFill>
                      </a:rPr>
                      <a:t>5 %</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C147-4E98-A33D-36C5C5ADE822}"/>
                </c:ext>
                <c:ext xmlns:c15="http://schemas.microsoft.com/office/drawing/2012/chart" uri="{CE6537A1-D6FC-4f65-9D91-7224C49458BB}"/>
              </c:extLst>
            </c:dLbl>
            <c:dLbl>
              <c:idx val="6"/>
              <c:tx>
                <c:rich>
                  <a:bodyPr/>
                  <a:lstStyle/>
                  <a:p>
                    <a:r>
                      <a:rPr lang="en-US" b="1" dirty="0">
                        <a:solidFill>
                          <a:schemeClr val="tx1"/>
                        </a:solidFill>
                      </a:rPr>
                      <a:t>3%</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C147-4E98-A33D-36C5C5ADE822}"/>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Tabelle1!$A$2:$A$8</c:f>
              <c:strCache>
                <c:ptCount val="7"/>
                <c:pt idx="0">
                  <c:v>Personalkosten</c:v>
                </c:pt>
                <c:pt idx="1">
                  <c:v>Verbandsmedien</c:v>
                </c:pt>
                <c:pt idx="2">
                  <c:v>Diözesanverbände</c:v>
                </c:pt>
                <c:pt idx="3">
                  <c:v>Verwaltungs- und Investitionskosten</c:v>
                </c:pt>
                <c:pt idx="4">
                  <c:v>Presse- und Öffentlichkeitsarbeit, Mitgliederkampagne</c:v>
                </c:pt>
                <c:pt idx="5">
                  <c:v>Verbandsorgane, Interessenvertretung</c:v>
                </c:pt>
                <c:pt idx="6">
                  <c:v>Bildungs- und Begegnungsangebote</c:v>
                </c:pt>
              </c:strCache>
            </c:strRef>
          </c:cat>
          <c:val>
            <c:numRef>
              <c:f>Tabelle1!$B$2:$B$8</c:f>
              <c:numCache>
                <c:formatCode>General</c:formatCode>
                <c:ptCount val="7"/>
                <c:pt idx="0">
                  <c:v>52</c:v>
                </c:pt>
                <c:pt idx="1">
                  <c:v>15</c:v>
                </c:pt>
                <c:pt idx="2">
                  <c:v>10</c:v>
                </c:pt>
                <c:pt idx="3">
                  <c:v>8</c:v>
                </c:pt>
                <c:pt idx="4">
                  <c:v>7</c:v>
                </c:pt>
                <c:pt idx="5">
                  <c:v>5</c:v>
                </c:pt>
                <c:pt idx="6">
                  <c:v>3</c:v>
                </c:pt>
              </c:numCache>
            </c:numRef>
          </c:val>
          <c:extLst xmlns:c16r2="http://schemas.microsoft.com/office/drawing/2015/06/chart">
            <c:ext xmlns:c16="http://schemas.microsoft.com/office/drawing/2014/chart" uri="{C3380CC4-5D6E-409C-BE32-E72D297353CC}">
              <c16:uniqueId val="{0000000E-C147-4E98-A33D-36C5C5ADE822}"/>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r"/>
      <c:layout>
        <c:manualLayout>
          <c:xMode val="edge"/>
          <c:yMode val="edge"/>
          <c:x val="0.66388878119558015"/>
          <c:y val="7.9040536635420322E-2"/>
          <c:w val="0.33580754120220668"/>
          <c:h val="0.7789269018538035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e-DE"/>
        </a:p>
      </c:txPr>
    </c:legend>
    <c:plotVisOnly val="1"/>
    <c:dispBlanksAs val="zero"/>
    <c:showDLblsOverMax val="0"/>
  </c:chart>
  <c:spPr>
    <a:noFill/>
    <a:ln>
      <a:noFill/>
    </a:ln>
    <a:effectLst/>
  </c:spPr>
  <c:txPr>
    <a:bodyPr/>
    <a:lstStyle/>
    <a:p>
      <a:pPr>
        <a:defRPr/>
      </a:pPr>
      <a:endParaRPr lang="de-DE"/>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cdr:y>
    </cdr:from>
    <cdr:to>
      <cdr:x>1</cdr:x>
      <cdr:y>0.21417</cdr:y>
    </cdr:to>
    <cdr:sp macro="" textlink="">
      <cdr:nvSpPr>
        <cdr:cNvPr id="2" name="Titel 1">
          <a:extLst xmlns:a="http://schemas.openxmlformats.org/drawingml/2006/main">
            <a:ext uri="{FF2B5EF4-FFF2-40B4-BE49-F238E27FC236}">
              <a16:creationId xmlns="" xmlns:a16="http://schemas.microsoft.com/office/drawing/2014/main" id="{CBDA815F-46EB-449E-B146-D0F8FDEB4DBD}"/>
            </a:ext>
          </a:extLst>
        </cdr:cNvPr>
        <cdr:cNvSpPr>
          <a:spLocks xmlns:a="http://schemas.openxmlformats.org/drawingml/2006/main" noGrp="1"/>
        </cdr:cNvSpPr>
      </cdr:nvSpPr>
      <cdr:spPr bwMode="auto">
        <a:xfrm xmlns:a="http://schemas.openxmlformats.org/drawingml/2006/main">
          <a:off x="0" y="-2479136"/>
          <a:ext cx="9074150" cy="863600"/>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vert="horz" wrap="square" lIns="91440" tIns="45720" rIns="91440" bIns="45720" numCol="1" anchor="ctr" anchorCtr="0" compatLnSpc="1">
          <a:prstTxWarp prst="textNoShape">
            <a:avLst/>
          </a:prstTxWarp>
        </a:bodyPr>
        <a:lstStyle xmlns:a="http://schemas.openxmlformats.org/drawingml/2006/main">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charset="0"/>
              <a:ea typeface="ＭＳ Ｐゴシック" pitchFamily="34" charset="-128"/>
            </a:defRPr>
          </a:lvl2pPr>
          <a:lvl3pPr algn="l" rtl="0" eaLnBrk="0" fontAlgn="base" hangingPunct="0">
            <a:spcBef>
              <a:spcPct val="0"/>
            </a:spcBef>
            <a:spcAft>
              <a:spcPct val="0"/>
            </a:spcAft>
            <a:defRPr sz="2800" b="1">
              <a:solidFill>
                <a:schemeClr val="tx2"/>
              </a:solidFill>
              <a:latin typeface="Arial" charset="0"/>
              <a:ea typeface="ＭＳ Ｐゴシック" pitchFamily="34" charset="-128"/>
            </a:defRPr>
          </a:lvl3pPr>
          <a:lvl4pPr algn="l" rtl="0" eaLnBrk="0" fontAlgn="base" hangingPunct="0">
            <a:spcBef>
              <a:spcPct val="0"/>
            </a:spcBef>
            <a:spcAft>
              <a:spcPct val="0"/>
            </a:spcAft>
            <a:defRPr sz="2800" b="1">
              <a:solidFill>
                <a:schemeClr val="tx2"/>
              </a:solidFill>
              <a:latin typeface="Arial" charset="0"/>
              <a:ea typeface="ＭＳ Ｐゴシック" pitchFamily="34" charset="-128"/>
            </a:defRPr>
          </a:lvl4pPr>
          <a:lvl5pPr algn="l" rtl="0" eaLnBrk="0" fontAlgn="base" hangingPunct="0">
            <a:spcBef>
              <a:spcPct val="0"/>
            </a:spcBef>
            <a:spcAft>
              <a:spcPct val="0"/>
            </a:spcAft>
            <a:defRPr sz="2800" b="1">
              <a:solidFill>
                <a:schemeClr val="tx2"/>
              </a:solidFill>
              <a:latin typeface="Arial" charset="0"/>
              <a:ea typeface="ＭＳ Ｐゴシック" pitchFamily="34" charset="-128"/>
            </a:defRPr>
          </a:lvl5pPr>
          <a:lvl6pPr marL="457200" algn="l" rtl="0" fontAlgn="base">
            <a:spcBef>
              <a:spcPct val="0"/>
            </a:spcBef>
            <a:spcAft>
              <a:spcPct val="0"/>
            </a:spcAft>
            <a:defRPr sz="2800" b="1">
              <a:solidFill>
                <a:schemeClr val="tx2"/>
              </a:solidFill>
              <a:latin typeface="Arial" charset="0"/>
              <a:ea typeface="ＭＳ Ｐゴシック" pitchFamily="34" charset="-128"/>
            </a:defRPr>
          </a:lvl6pPr>
          <a:lvl7pPr marL="914400" algn="l" rtl="0" fontAlgn="base">
            <a:spcBef>
              <a:spcPct val="0"/>
            </a:spcBef>
            <a:spcAft>
              <a:spcPct val="0"/>
            </a:spcAft>
            <a:defRPr sz="2800" b="1">
              <a:solidFill>
                <a:schemeClr val="tx2"/>
              </a:solidFill>
              <a:latin typeface="Arial" charset="0"/>
              <a:ea typeface="ＭＳ Ｐゴシック" pitchFamily="34" charset="-128"/>
            </a:defRPr>
          </a:lvl7pPr>
          <a:lvl8pPr marL="1371600" algn="l" rtl="0" fontAlgn="base">
            <a:spcBef>
              <a:spcPct val="0"/>
            </a:spcBef>
            <a:spcAft>
              <a:spcPct val="0"/>
            </a:spcAft>
            <a:defRPr sz="2800" b="1">
              <a:solidFill>
                <a:schemeClr val="tx2"/>
              </a:solidFill>
              <a:latin typeface="Arial" charset="0"/>
              <a:ea typeface="ＭＳ Ｐゴシック" pitchFamily="34" charset="-128"/>
            </a:defRPr>
          </a:lvl8pPr>
          <a:lvl9pPr marL="1828800" algn="l" rtl="0" fontAlgn="base">
            <a:spcBef>
              <a:spcPct val="0"/>
            </a:spcBef>
            <a:spcAft>
              <a:spcPct val="0"/>
            </a:spcAft>
            <a:defRPr sz="2800" b="1">
              <a:solidFill>
                <a:schemeClr val="tx2"/>
              </a:solidFill>
              <a:latin typeface="Arial" charset="0"/>
              <a:ea typeface="ＭＳ Ｐゴシック" pitchFamily="34" charset="-128"/>
            </a:defRPr>
          </a:lvl9pPr>
        </a:lstStyle>
        <a:p xmlns:a="http://schemas.openxmlformats.org/drawingml/2006/main">
          <a:endParaRPr lang="de-DE" sz="2000" b="0" dirty="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0"/>
            <a:ext cx="2971431" cy="497993"/>
          </a:xfrm>
          <a:prstGeom prst="rect">
            <a:avLst/>
          </a:prstGeom>
        </p:spPr>
        <p:txBody>
          <a:bodyPr vert="horz" lIns="90878" tIns="45440" rIns="90878" bIns="45440" rtlCol="0"/>
          <a:lstStyle>
            <a:lvl1pPr algn="l">
              <a:defRPr sz="1200"/>
            </a:lvl1pPr>
          </a:lstStyle>
          <a:p>
            <a:endParaRPr lang="de-DE"/>
          </a:p>
        </p:txBody>
      </p:sp>
      <p:sp>
        <p:nvSpPr>
          <p:cNvPr id="3" name="Datumsplatzhalter 2"/>
          <p:cNvSpPr>
            <a:spLocks noGrp="1"/>
          </p:cNvSpPr>
          <p:nvPr>
            <p:ph type="dt" sz="quarter" idx="1"/>
          </p:nvPr>
        </p:nvSpPr>
        <p:spPr>
          <a:xfrm>
            <a:off x="3884989" y="0"/>
            <a:ext cx="2971431" cy="497993"/>
          </a:xfrm>
          <a:prstGeom prst="rect">
            <a:avLst/>
          </a:prstGeom>
        </p:spPr>
        <p:txBody>
          <a:bodyPr vert="horz" lIns="90878" tIns="45440" rIns="90878" bIns="45440" rtlCol="0"/>
          <a:lstStyle>
            <a:lvl1pPr algn="r">
              <a:defRPr sz="1200"/>
            </a:lvl1pPr>
          </a:lstStyle>
          <a:p>
            <a:fld id="{9D87BF32-77AF-4815-BBBA-B11220E4A8C7}" type="datetimeFigureOut">
              <a:rPr lang="de-DE" smtClean="0"/>
              <a:pPr/>
              <a:t>23.03.2023</a:t>
            </a:fld>
            <a:endParaRPr lang="de-DE"/>
          </a:p>
        </p:txBody>
      </p:sp>
      <p:sp>
        <p:nvSpPr>
          <p:cNvPr id="4" name="Fußzeilenplatzhalter 3"/>
          <p:cNvSpPr>
            <a:spLocks noGrp="1"/>
          </p:cNvSpPr>
          <p:nvPr>
            <p:ph type="ftr" sz="quarter" idx="2"/>
          </p:nvPr>
        </p:nvSpPr>
        <p:spPr>
          <a:xfrm>
            <a:off x="2" y="9446119"/>
            <a:ext cx="2971431" cy="497993"/>
          </a:xfrm>
          <a:prstGeom prst="rect">
            <a:avLst/>
          </a:prstGeom>
        </p:spPr>
        <p:txBody>
          <a:bodyPr vert="horz" lIns="90878" tIns="45440" rIns="90878" bIns="45440" rtlCol="0" anchor="b"/>
          <a:lstStyle>
            <a:lvl1pPr algn="l">
              <a:defRPr sz="1200"/>
            </a:lvl1pPr>
          </a:lstStyle>
          <a:p>
            <a:endParaRPr lang="de-DE"/>
          </a:p>
        </p:txBody>
      </p:sp>
      <p:sp>
        <p:nvSpPr>
          <p:cNvPr id="5" name="Foliennummernplatzhalter 4"/>
          <p:cNvSpPr>
            <a:spLocks noGrp="1"/>
          </p:cNvSpPr>
          <p:nvPr>
            <p:ph type="sldNum" sz="quarter" idx="3"/>
          </p:nvPr>
        </p:nvSpPr>
        <p:spPr>
          <a:xfrm>
            <a:off x="3884989" y="9446119"/>
            <a:ext cx="2971431" cy="497993"/>
          </a:xfrm>
          <a:prstGeom prst="rect">
            <a:avLst/>
          </a:prstGeom>
        </p:spPr>
        <p:txBody>
          <a:bodyPr vert="horz" lIns="90878" tIns="45440" rIns="90878" bIns="45440" rtlCol="0" anchor="b"/>
          <a:lstStyle>
            <a:lvl1pPr algn="r">
              <a:defRPr sz="1200"/>
            </a:lvl1pPr>
          </a:lstStyle>
          <a:p>
            <a:fld id="{CF261F91-4B7B-42DA-8BFF-870A0B82493E}" type="slidenum">
              <a:rPr lang="de-DE" smtClean="0"/>
              <a:pPr/>
              <a:t>‹Nr.›</a:t>
            </a:fld>
            <a:endParaRPr lang="de-DE"/>
          </a:p>
        </p:txBody>
      </p:sp>
    </p:spTree>
    <p:extLst>
      <p:ext uri="{BB962C8B-B14F-4D97-AF65-F5344CB8AC3E}">
        <p14:creationId xmlns:p14="http://schemas.microsoft.com/office/powerpoint/2010/main" val="13193384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0"/>
            <a:ext cx="2971431" cy="497993"/>
          </a:xfrm>
          <a:prstGeom prst="rect">
            <a:avLst/>
          </a:prstGeom>
        </p:spPr>
        <p:txBody>
          <a:bodyPr vert="horz" lIns="90878" tIns="45440" rIns="90878" bIns="45440" rtlCol="0"/>
          <a:lstStyle>
            <a:lvl1pPr algn="l">
              <a:defRPr sz="1200"/>
            </a:lvl1pPr>
          </a:lstStyle>
          <a:p>
            <a:endParaRPr lang="de-DE"/>
          </a:p>
        </p:txBody>
      </p:sp>
      <p:sp>
        <p:nvSpPr>
          <p:cNvPr id="3" name="Datumsplatzhalter 2"/>
          <p:cNvSpPr>
            <a:spLocks noGrp="1"/>
          </p:cNvSpPr>
          <p:nvPr>
            <p:ph type="dt" idx="1"/>
          </p:nvPr>
        </p:nvSpPr>
        <p:spPr>
          <a:xfrm>
            <a:off x="3884989" y="0"/>
            <a:ext cx="2971431" cy="497993"/>
          </a:xfrm>
          <a:prstGeom prst="rect">
            <a:avLst/>
          </a:prstGeom>
        </p:spPr>
        <p:txBody>
          <a:bodyPr vert="horz" lIns="90878" tIns="45440" rIns="90878" bIns="45440" rtlCol="0"/>
          <a:lstStyle>
            <a:lvl1pPr algn="r">
              <a:defRPr sz="1200"/>
            </a:lvl1pPr>
          </a:lstStyle>
          <a:p>
            <a:fld id="{3858B3ED-6903-40A4-A1F9-E7D0782A9AB6}" type="datetimeFigureOut">
              <a:rPr lang="de-DE" smtClean="0"/>
              <a:pPr/>
              <a:t>23.03.2023</a:t>
            </a:fld>
            <a:endParaRPr lang="de-DE"/>
          </a:p>
        </p:txBody>
      </p:sp>
      <p:sp>
        <p:nvSpPr>
          <p:cNvPr id="4" name="Folienbildplatzhalter 3"/>
          <p:cNvSpPr>
            <a:spLocks noGrp="1" noRot="1" noChangeAspect="1"/>
          </p:cNvSpPr>
          <p:nvPr>
            <p:ph type="sldImg" idx="2"/>
          </p:nvPr>
        </p:nvSpPr>
        <p:spPr>
          <a:xfrm>
            <a:off x="1004888" y="1243013"/>
            <a:ext cx="4848225" cy="3357562"/>
          </a:xfrm>
          <a:prstGeom prst="rect">
            <a:avLst/>
          </a:prstGeom>
          <a:noFill/>
          <a:ln w="12700">
            <a:solidFill>
              <a:prstClr val="black"/>
            </a:solidFill>
          </a:ln>
        </p:spPr>
        <p:txBody>
          <a:bodyPr vert="horz" lIns="90878" tIns="45440" rIns="90878" bIns="45440" rtlCol="0" anchor="ctr"/>
          <a:lstStyle/>
          <a:p>
            <a:endParaRPr lang="de-DE"/>
          </a:p>
        </p:txBody>
      </p:sp>
      <p:sp>
        <p:nvSpPr>
          <p:cNvPr id="5" name="Notizenplatzhalter 4"/>
          <p:cNvSpPr>
            <a:spLocks noGrp="1"/>
          </p:cNvSpPr>
          <p:nvPr>
            <p:ph type="body" sz="quarter" idx="3"/>
          </p:nvPr>
        </p:nvSpPr>
        <p:spPr>
          <a:xfrm>
            <a:off x="685961" y="4786101"/>
            <a:ext cx="5486084" cy="3916183"/>
          </a:xfrm>
          <a:prstGeom prst="rect">
            <a:avLst/>
          </a:prstGeom>
        </p:spPr>
        <p:txBody>
          <a:bodyPr vert="horz" lIns="90878" tIns="45440" rIns="90878" bIns="4544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2" y="9447695"/>
            <a:ext cx="2971431" cy="497993"/>
          </a:xfrm>
          <a:prstGeom prst="rect">
            <a:avLst/>
          </a:prstGeom>
        </p:spPr>
        <p:txBody>
          <a:bodyPr vert="horz" lIns="90878" tIns="45440" rIns="90878" bIns="45440" rtlCol="0" anchor="b"/>
          <a:lstStyle>
            <a:lvl1pPr algn="l">
              <a:defRPr sz="1200"/>
            </a:lvl1pPr>
          </a:lstStyle>
          <a:p>
            <a:endParaRPr lang="de-DE"/>
          </a:p>
        </p:txBody>
      </p:sp>
      <p:sp>
        <p:nvSpPr>
          <p:cNvPr id="7" name="Foliennummernplatzhalter 6"/>
          <p:cNvSpPr>
            <a:spLocks noGrp="1"/>
          </p:cNvSpPr>
          <p:nvPr>
            <p:ph type="sldNum" sz="quarter" idx="5"/>
          </p:nvPr>
        </p:nvSpPr>
        <p:spPr>
          <a:xfrm>
            <a:off x="3884989" y="9447695"/>
            <a:ext cx="2971431" cy="497993"/>
          </a:xfrm>
          <a:prstGeom prst="rect">
            <a:avLst/>
          </a:prstGeom>
        </p:spPr>
        <p:txBody>
          <a:bodyPr vert="horz" lIns="90878" tIns="45440" rIns="90878" bIns="45440" rtlCol="0" anchor="b"/>
          <a:lstStyle>
            <a:lvl1pPr algn="r">
              <a:defRPr sz="1200"/>
            </a:lvl1pPr>
          </a:lstStyle>
          <a:p>
            <a:fld id="{14E128EF-6D74-43B6-8765-E2B46A748038}" type="slidenum">
              <a:rPr lang="de-DE" smtClean="0"/>
              <a:pPr/>
              <a:t>‹Nr.›</a:t>
            </a:fld>
            <a:endParaRPr lang="de-DE"/>
          </a:p>
        </p:txBody>
      </p:sp>
    </p:spTree>
    <p:extLst>
      <p:ext uri="{BB962C8B-B14F-4D97-AF65-F5344CB8AC3E}">
        <p14:creationId xmlns:p14="http://schemas.microsoft.com/office/powerpoint/2010/main" val="505249578"/>
      </p:ext>
    </p:extLst>
  </p:cSld>
  <p:clrMap bg1="lt1" tx1="dk1" bg2="lt2" tx2="dk2" accent1="accent1" accent2="accent2" accent3="accent3" accent4="accent4" accent5="accent5" accent6="accent6" hlink="hlink" folHlink="folHlink"/>
  <p:notesStyle>
    <a:lvl1pPr marL="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4E128EF-6D74-43B6-8765-E2B46A748038}" type="slidenum">
              <a:rPr lang="de-DE" smtClean="0"/>
              <a:pPr/>
              <a:t>1</a:t>
            </a:fld>
            <a:endParaRPr lang="de-DE"/>
          </a:p>
        </p:txBody>
      </p:sp>
    </p:spTree>
    <p:extLst>
      <p:ext uri="{BB962C8B-B14F-4D97-AF65-F5344CB8AC3E}">
        <p14:creationId xmlns:p14="http://schemas.microsoft.com/office/powerpoint/2010/main" val="3189912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961" y="4786100"/>
            <a:ext cx="5486084" cy="4833151"/>
          </a:xfrm>
        </p:spPr>
        <p:txBody>
          <a:bodyPr/>
          <a:lstStyle/>
          <a:p>
            <a:endParaRPr lang="de-DE" dirty="0"/>
          </a:p>
        </p:txBody>
      </p:sp>
      <p:sp>
        <p:nvSpPr>
          <p:cNvPr id="4" name="Foliennummernplatzhalter 3"/>
          <p:cNvSpPr>
            <a:spLocks noGrp="1"/>
          </p:cNvSpPr>
          <p:nvPr>
            <p:ph type="sldNum" sz="quarter" idx="10"/>
          </p:nvPr>
        </p:nvSpPr>
        <p:spPr/>
        <p:txBody>
          <a:bodyPr/>
          <a:lstStyle/>
          <a:p>
            <a:fld id="{14E128EF-6D74-43B6-8765-E2B46A748038}" type="slidenum">
              <a:rPr lang="de-DE" smtClean="0"/>
              <a:pPr/>
              <a:t>14</a:t>
            </a:fld>
            <a:endParaRPr lang="de-DE"/>
          </a:p>
        </p:txBody>
      </p:sp>
    </p:spTree>
    <p:extLst>
      <p:ext uri="{BB962C8B-B14F-4D97-AF65-F5344CB8AC3E}">
        <p14:creationId xmlns:p14="http://schemas.microsoft.com/office/powerpoint/2010/main" val="353573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961" y="4786100"/>
            <a:ext cx="5486084" cy="4404251"/>
          </a:xfrm>
        </p:spPr>
        <p:txBody>
          <a:bodyPr/>
          <a:lstStyle/>
          <a:p>
            <a:endParaRPr lang="de-DE" dirty="0"/>
          </a:p>
        </p:txBody>
      </p:sp>
      <p:sp>
        <p:nvSpPr>
          <p:cNvPr id="4" name="Foliennummernplatzhalter 3"/>
          <p:cNvSpPr>
            <a:spLocks noGrp="1"/>
          </p:cNvSpPr>
          <p:nvPr>
            <p:ph type="sldNum" sz="quarter" idx="10"/>
          </p:nvPr>
        </p:nvSpPr>
        <p:spPr/>
        <p:txBody>
          <a:bodyPr/>
          <a:lstStyle/>
          <a:p>
            <a:fld id="{14E128EF-6D74-43B6-8765-E2B46A748038}" type="slidenum">
              <a:rPr lang="de-DE" smtClean="0"/>
              <a:pPr/>
              <a:t>15</a:t>
            </a:fld>
            <a:endParaRPr lang="de-DE"/>
          </a:p>
        </p:txBody>
      </p:sp>
    </p:spTree>
    <p:extLst>
      <p:ext uri="{BB962C8B-B14F-4D97-AF65-F5344CB8AC3E}">
        <p14:creationId xmlns:p14="http://schemas.microsoft.com/office/powerpoint/2010/main" val="2581666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4E128EF-6D74-43B6-8765-E2B46A748038}" type="slidenum">
              <a:rPr lang="de-DE" smtClean="0"/>
              <a:pPr/>
              <a:t>16</a:t>
            </a:fld>
            <a:endParaRPr lang="de-DE"/>
          </a:p>
        </p:txBody>
      </p:sp>
    </p:spTree>
    <p:extLst>
      <p:ext uri="{BB962C8B-B14F-4D97-AF65-F5344CB8AC3E}">
        <p14:creationId xmlns:p14="http://schemas.microsoft.com/office/powerpoint/2010/main" val="902705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4E128EF-6D74-43B6-8765-E2B46A748038}" type="slidenum">
              <a:rPr lang="de-DE" smtClean="0"/>
              <a:pPr/>
              <a:t>17</a:t>
            </a:fld>
            <a:endParaRPr lang="de-DE"/>
          </a:p>
        </p:txBody>
      </p:sp>
    </p:spTree>
    <p:extLst>
      <p:ext uri="{BB962C8B-B14F-4D97-AF65-F5344CB8AC3E}">
        <p14:creationId xmlns:p14="http://schemas.microsoft.com/office/powerpoint/2010/main" val="530393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4E128EF-6D74-43B6-8765-E2B46A748038}" type="slidenum">
              <a:rPr lang="de-DE" smtClean="0"/>
              <a:pPr/>
              <a:t>18</a:t>
            </a:fld>
            <a:endParaRPr lang="de-DE"/>
          </a:p>
        </p:txBody>
      </p:sp>
    </p:spTree>
    <p:extLst>
      <p:ext uri="{BB962C8B-B14F-4D97-AF65-F5344CB8AC3E}">
        <p14:creationId xmlns:p14="http://schemas.microsoft.com/office/powerpoint/2010/main" val="1989188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4E128EF-6D74-43B6-8765-E2B46A748038}" type="slidenum">
              <a:rPr lang="de-DE" smtClean="0"/>
              <a:pPr/>
              <a:t>22</a:t>
            </a:fld>
            <a:endParaRPr lang="de-DE"/>
          </a:p>
        </p:txBody>
      </p:sp>
    </p:spTree>
    <p:extLst>
      <p:ext uri="{BB962C8B-B14F-4D97-AF65-F5344CB8AC3E}">
        <p14:creationId xmlns:p14="http://schemas.microsoft.com/office/powerpoint/2010/main" val="22042674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4E128EF-6D74-43B6-8765-E2B46A748038}" type="slidenum">
              <a:rPr lang="de-DE" smtClean="0"/>
              <a:pPr/>
              <a:t>23</a:t>
            </a:fld>
            <a:endParaRPr lang="de-DE"/>
          </a:p>
        </p:txBody>
      </p:sp>
    </p:spTree>
    <p:extLst>
      <p:ext uri="{BB962C8B-B14F-4D97-AF65-F5344CB8AC3E}">
        <p14:creationId xmlns:p14="http://schemas.microsoft.com/office/powerpoint/2010/main" val="21737778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4E128EF-6D74-43B6-8765-E2B46A748038}" type="slidenum">
              <a:rPr lang="de-DE" smtClean="0"/>
              <a:pPr/>
              <a:t>24</a:t>
            </a:fld>
            <a:endParaRPr lang="de-DE"/>
          </a:p>
        </p:txBody>
      </p:sp>
    </p:spTree>
    <p:extLst>
      <p:ext uri="{BB962C8B-B14F-4D97-AF65-F5344CB8AC3E}">
        <p14:creationId xmlns:p14="http://schemas.microsoft.com/office/powerpoint/2010/main" val="39481287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4E128EF-6D74-43B6-8765-E2B46A748038}" type="slidenum">
              <a:rPr lang="de-DE" smtClean="0"/>
              <a:pPr/>
              <a:t>25</a:t>
            </a:fld>
            <a:endParaRPr lang="de-DE"/>
          </a:p>
        </p:txBody>
      </p:sp>
    </p:spTree>
    <p:extLst>
      <p:ext uri="{BB962C8B-B14F-4D97-AF65-F5344CB8AC3E}">
        <p14:creationId xmlns:p14="http://schemas.microsoft.com/office/powerpoint/2010/main" val="12605936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4E128EF-6D74-43B6-8765-E2B46A748038}" type="slidenum">
              <a:rPr lang="de-DE" smtClean="0"/>
              <a:pPr/>
              <a:t>26</a:t>
            </a:fld>
            <a:endParaRPr lang="de-DE"/>
          </a:p>
        </p:txBody>
      </p:sp>
    </p:spTree>
    <p:extLst>
      <p:ext uri="{BB962C8B-B14F-4D97-AF65-F5344CB8AC3E}">
        <p14:creationId xmlns:p14="http://schemas.microsoft.com/office/powerpoint/2010/main" val="1103844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4E128EF-6D74-43B6-8765-E2B46A748038}" type="slidenum">
              <a:rPr lang="de-DE" smtClean="0"/>
              <a:pPr/>
              <a:t>2</a:t>
            </a:fld>
            <a:endParaRPr lang="de-DE"/>
          </a:p>
        </p:txBody>
      </p:sp>
    </p:spTree>
    <p:extLst>
      <p:ext uri="{BB962C8B-B14F-4D97-AF65-F5344CB8AC3E}">
        <p14:creationId xmlns:p14="http://schemas.microsoft.com/office/powerpoint/2010/main" val="17915488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4E128EF-6D74-43B6-8765-E2B46A748038}" type="slidenum">
              <a:rPr lang="de-DE" smtClean="0"/>
              <a:pPr/>
              <a:t>27</a:t>
            </a:fld>
            <a:endParaRPr lang="de-DE"/>
          </a:p>
        </p:txBody>
      </p:sp>
    </p:spTree>
    <p:extLst>
      <p:ext uri="{BB962C8B-B14F-4D97-AF65-F5344CB8AC3E}">
        <p14:creationId xmlns:p14="http://schemas.microsoft.com/office/powerpoint/2010/main" val="14621564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4E128EF-6D74-43B6-8765-E2B46A748038}" type="slidenum">
              <a:rPr lang="de-DE" smtClean="0"/>
              <a:pPr/>
              <a:t>28</a:t>
            </a:fld>
            <a:endParaRPr lang="de-DE"/>
          </a:p>
        </p:txBody>
      </p:sp>
    </p:spTree>
    <p:extLst>
      <p:ext uri="{BB962C8B-B14F-4D97-AF65-F5344CB8AC3E}">
        <p14:creationId xmlns:p14="http://schemas.microsoft.com/office/powerpoint/2010/main" val="1330182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4E128EF-6D74-43B6-8765-E2B46A748038}" type="slidenum">
              <a:rPr lang="de-DE" smtClean="0"/>
              <a:pPr/>
              <a:t>3</a:t>
            </a:fld>
            <a:endParaRPr lang="de-DE"/>
          </a:p>
        </p:txBody>
      </p:sp>
    </p:spTree>
    <p:extLst>
      <p:ext uri="{BB962C8B-B14F-4D97-AF65-F5344CB8AC3E}">
        <p14:creationId xmlns:p14="http://schemas.microsoft.com/office/powerpoint/2010/main" val="849449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961" y="4786099"/>
            <a:ext cx="5486084" cy="4661596"/>
          </a:xfrm>
        </p:spPr>
        <p:txBody>
          <a:bodyPr/>
          <a:lstStyle/>
          <a:p>
            <a:pPr>
              <a:spcAft>
                <a:spcPts val="1004"/>
              </a:spcAft>
            </a:pPr>
            <a:endParaRPr lang="de-DE" sz="800" dirty="0"/>
          </a:p>
        </p:txBody>
      </p:sp>
      <p:sp>
        <p:nvSpPr>
          <p:cNvPr id="4" name="Foliennummernplatzhalter 3"/>
          <p:cNvSpPr>
            <a:spLocks noGrp="1"/>
          </p:cNvSpPr>
          <p:nvPr>
            <p:ph type="sldNum" sz="quarter" idx="10"/>
          </p:nvPr>
        </p:nvSpPr>
        <p:spPr/>
        <p:txBody>
          <a:bodyPr/>
          <a:lstStyle/>
          <a:p>
            <a:fld id="{14E128EF-6D74-43B6-8765-E2B46A748038}" type="slidenum">
              <a:rPr lang="de-DE" smtClean="0"/>
              <a:pPr/>
              <a:t>4</a:t>
            </a:fld>
            <a:endParaRPr lang="de-DE"/>
          </a:p>
        </p:txBody>
      </p:sp>
    </p:spTree>
    <p:extLst>
      <p:ext uri="{BB962C8B-B14F-4D97-AF65-F5344CB8AC3E}">
        <p14:creationId xmlns:p14="http://schemas.microsoft.com/office/powerpoint/2010/main" val="1107270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4E128EF-6D74-43B6-8765-E2B46A748038}" type="slidenum">
              <a:rPr lang="de-DE" smtClean="0"/>
              <a:pPr/>
              <a:t>5</a:t>
            </a:fld>
            <a:endParaRPr lang="de-DE"/>
          </a:p>
        </p:txBody>
      </p:sp>
    </p:spTree>
    <p:extLst>
      <p:ext uri="{BB962C8B-B14F-4D97-AF65-F5344CB8AC3E}">
        <p14:creationId xmlns:p14="http://schemas.microsoft.com/office/powerpoint/2010/main" val="1716977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0421" indent="-170421" defTabSz="908786">
              <a:buFont typeface="Arial" panose="020B0604020202020204" pitchFamily="34" charset="0"/>
              <a:buChar char="•"/>
              <a:defRPr/>
            </a:pPr>
            <a:endParaRPr lang="de-DE" dirty="0" smtClean="0"/>
          </a:p>
        </p:txBody>
      </p:sp>
      <p:sp>
        <p:nvSpPr>
          <p:cNvPr id="4" name="Foliennummernplatzhalter 3"/>
          <p:cNvSpPr>
            <a:spLocks noGrp="1"/>
          </p:cNvSpPr>
          <p:nvPr>
            <p:ph type="sldNum" sz="quarter" idx="10"/>
          </p:nvPr>
        </p:nvSpPr>
        <p:spPr/>
        <p:txBody>
          <a:bodyPr/>
          <a:lstStyle/>
          <a:p>
            <a:fld id="{14E128EF-6D74-43B6-8765-E2B46A748038}" type="slidenum">
              <a:rPr lang="de-DE" smtClean="0"/>
              <a:pPr/>
              <a:t>6</a:t>
            </a:fld>
            <a:endParaRPr lang="de-DE"/>
          </a:p>
        </p:txBody>
      </p:sp>
    </p:spTree>
    <p:extLst>
      <p:ext uri="{BB962C8B-B14F-4D97-AF65-F5344CB8AC3E}">
        <p14:creationId xmlns:p14="http://schemas.microsoft.com/office/powerpoint/2010/main" val="2259042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961" y="4786099"/>
            <a:ext cx="5486084" cy="4475735"/>
          </a:xfrm>
        </p:spPr>
        <p:txBody>
          <a:bodyPr/>
          <a:lstStyle/>
          <a:p>
            <a:endParaRPr lang="de-DE" dirty="0"/>
          </a:p>
        </p:txBody>
      </p:sp>
      <p:sp>
        <p:nvSpPr>
          <p:cNvPr id="4" name="Foliennummernplatzhalter 3"/>
          <p:cNvSpPr>
            <a:spLocks noGrp="1"/>
          </p:cNvSpPr>
          <p:nvPr>
            <p:ph type="sldNum" sz="quarter" idx="10"/>
          </p:nvPr>
        </p:nvSpPr>
        <p:spPr/>
        <p:txBody>
          <a:bodyPr/>
          <a:lstStyle/>
          <a:p>
            <a:fld id="{14E128EF-6D74-43B6-8765-E2B46A748038}" type="slidenum">
              <a:rPr lang="de-DE" smtClean="0"/>
              <a:pPr/>
              <a:t>8</a:t>
            </a:fld>
            <a:endParaRPr lang="de-DE"/>
          </a:p>
        </p:txBody>
      </p:sp>
    </p:spTree>
    <p:extLst>
      <p:ext uri="{BB962C8B-B14F-4D97-AF65-F5344CB8AC3E}">
        <p14:creationId xmlns:p14="http://schemas.microsoft.com/office/powerpoint/2010/main" val="4033127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4E128EF-6D74-43B6-8765-E2B46A748038}" type="slidenum">
              <a:rPr lang="de-DE" smtClean="0"/>
              <a:pPr/>
              <a:t>11</a:t>
            </a:fld>
            <a:endParaRPr lang="de-DE"/>
          </a:p>
        </p:txBody>
      </p:sp>
    </p:spTree>
    <p:extLst>
      <p:ext uri="{BB962C8B-B14F-4D97-AF65-F5344CB8AC3E}">
        <p14:creationId xmlns:p14="http://schemas.microsoft.com/office/powerpoint/2010/main" val="3049976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961" y="4786099"/>
            <a:ext cx="5486084" cy="4661596"/>
          </a:xfrm>
        </p:spPr>
        <p:txBody>
          <a:bodyPr/>
          <a:lstStyle/>
          <a:p>
            <a:endParaRPr lang="de-DE" dirty="0"/>
          </a:p>
        </p:txBody>
      </p:sp>
      <p:sp>
        <p:nvSpPr>
          <p:cNvPr id="4" name="Foliennummernplatzhalter 3"/>
          <p:cNvSpPr>
            <a:spLocks noGrp="1"/>
          </p:cNvSpPr>
          <p:nvPr>
            <p:ph type="sldNum" sz="quarter" idx="10"/>
          </p:nvPr>
        </p:nvSpPr>
        <p:spPr/>
        <p:txBody>
          <a:bodyPr/>
          <a:lstStyle/>
          <a:p>
            <a:fld id="{14E128EF-6D74-43B6-8765-E2B46A748038}" type="slidenum">
              <a:rPr lang="de-DE" smtClean="0"/>
              <a:pPr/>
              <a:t>13</a:t>
            </a:fld>
            <a:endParaRPr lang="de-DE"/>
          </a:p>
        </p:txBody>
      </p:sp>
    </p:spTree>
    <p:extLst>
      <p:ext uri="{BB962C8B-B14F-4D97-AF65-F5344CB8AC3E}">
        <p14:creationId xmlns:p14="http://schemas.microsoft.com/office/powerpoint/2010/main" val="1073133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42950" y="2130426"/>
            <a:ext cx="8420100" cy="1470025"/>
          </a:xfrm>
        </p:spPr>
        <p:txBody>
          <a:bodyPr/>
          <a:lstStyle>
            <a:lvl1pPr>
              <a:defRPr>
                <a:latin typeface="Arial" panose="020B0604020202020204" pitchFamily="34" charset="0"/>
                <a:cs typeface="Arial" panose="020B0604020202020204" pitchFamily="34" charset="0"/>
              </a:defRPr>
            </a:lvl1pPr>
          </a:lstStyle>
          <a:p>
            <a:r>
              <a:rPr lang="de-DE"/>
              <a:t>Titelmasterformat durch Klicken bearbeiten</a:t>
            </a:r>
            <a:endParaRPr lang="de-DE" dirty="0"/>
          </a:p>
        </p:txBody>
      </p:sp>
      <p:sp>
        <p:nvSpPr>
          <p:cNvPr id="3" name="Untertitel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DE" dirty="0"/>
          </a:p>
        </p:txBody>
      </p:sp>
      <p:sp>
        <p:nvSpPr>
          <p:cNvPr id="4" name="Datumsplatzhalt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8FA0D4C-8800-47BD-AE93-3CA53290F58E}" type="datetimeFigureOut">
              <a:rPr lang="de-DE" smtClean="0"/>
              <a:pPr/>
              <a:t>23.03.2023</a:t>
            </a:fld>
            <a:endParaRPr lang="de-DE" dirty="0"/>
          </a:p>
        </p:txBody>
      </p:sp>
      <p:sp>
        <p:nvSpPr>
          <p:cNvPr id="5" name="Fußzeilenplatzhalt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de-DE" dirty="0"/>
          </a:p>
        </p:txBody>
      </p:sp>
      <p:sp>
        <p:nvSpPr>
          <p:cNvPr id="6" name="Foliennummernplatzhalt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2D6D79C9-8F3E-429B-B7F2-FFBC7EA62872}" type="slidenum">
              <a:rPr lang="de-DE" smtClean="0"/>
              <a:pPr/>
              <a:t>‹Nr.›</a:t>
            </a:fld>
            <a:endParaRPr lang="de-DE" dirty="0"/>
          </a:p>
        </p:txBody>
      </p:sp>
      <p:sp>
        <p:nvSpPr>
          <p:cNvPr id="7" name="Rechteck 6"/>
          <p:cNvSpPr/>
          <p:nvPr userDrawn="1"/>
        </p:nvSpPr>
        <p:spPr>
          <a:xfrm>
            <a:off x="2432720" y="116632"/>
            <a:ext cx="3944714" cy="646331"/>
          </a:xfrm>
          <a:prstGeom prst="rect">
            <a:avLst/>
          </a:prstGeom>
        </p:spPr>
        <p:txBody>
          <a:bodyPr wrap="square">
            <a:spAutoFit/>
          </a:bodyPr>
          <a:lstStyle/>
          <a:p>
            <a:r>
              <a:rPr lang="de-DE" sz="3600" b="1" dirty="0">
                <a:ea typeface="Calibri" panose="020F0502020204030204" pitchFamily="34" charset="0"/>
                <a:cs typeface="Times New Roman" panose="02020603050405020304" pitchFamily="18" charset="0"/>
              </a:rPr>
              <a:t>Ihr Beitrag zählt!</a:t>
            </a:r>
            <a:endParaRPr lang="de-DE" sz="3600" dirty="0"/>
          </a:p>
        </p:txBody>
      </p:sp>
    </p:spTree>
    <p:extLst>
      <p:ext uri="{BB962C8B-B14F-4D97-AF65-F5344CB8AC3E}">
        <p14:creationId xmlns:p14="http://schemas.microsoft.com/office/powerpoint/2010/main" val="1717335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8FA0D4C-8800-47BD-AE93-3CA53290F58E}" type="datetimeFigureOut">
              <a:rPr lang="de-DE" smtClean="0"/>
              <a:pPr/>
              <a:t>23.03.2023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D6D79C9-8F3E-429B-B7F2-FFBC7EA62872}" type="slidenum">
              <a:rPr lang="de-DE" smtClean="0"/>
              <a:pPr/>
              <a:t>‹Nr.›</a:t>
            </a:fld>
            <a:endParaRPr lang="de-DE"/>
          </a:p>
        </p:txBody>
      </p:sp>
    </p:spTree>
    <p:extLst>
      <p:ext uri="{BB962C8B-B14F-4D97-AF65-F5344CB8AC3E}">
        <p14:creationId xmlns:p14="http://schemas.microsoft.com/office/powerpoint/2010/main" val="2100427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181850" y="274639"/>
            <a:ext cx="222885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95300" y="274639"/>
            <a:ext cx="652145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8FA0D4C-8800-47BD-AE93-3CA53290F58E}" type="datetimeFigureOut">
              <a:rPr lang="de-DE" smtClean="0"/>
              <a:pPr/>
              <a:t>23.03.2023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D6D79C9-8F3E-429B-B7F2-FFBC7EA62872}" type="slidenum">
              <a:rPr lang="de-DE" smtClean="0"/>
              <a:pPr/>
              <a:t>‹Nr.›</a:t>
            </a:fld>
            <a:endParaRPr lang="de-DE"/>
          </a:p>
        </p:txBody>
      </p:sp>
    </p:spTree>
    <p:extLst>
      <p:ext uri="{BB962C8B-B14F-4D97-AF65-F5344CB8AC3E}">
        <p14:creationId xmlns:p14="http://schemas.microsoft.com/office/powerpoint/2010/main" val="848361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p:cNvSpPr>
            <a:spLocks noGrp="1"/>
          </p:cNvSpPr>
          <p:nvPr>
            <p:ph type="dt" sz="half" idx="10"/>
          </p:nvPr>
        </p:nvSpPr>
        <p:spPr/>
        <p:txBody>
          <a:bodyPr/>
          <a:lstStyle/>
          <a:p>
            <a:fld id="{D8FA0D4C-8800-47BD-AE93-3CA53290F58E}" type="datetimeFigureOut">
              <a:rPr lang="de-DE" smtClean="0"/>
              <a:pPr/>
              <a:t>23.03.2023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D6D79C9-8F3E-429B-B7F2-FFBC7EA62872}" type="slidenum">
              <a:rPr lang="de-DE" smtClean="0"/>
              <a:pPr/>
              <a:t>‹Nr.›</a:t>
            </a:fld>
            <a:endParaRPr lang="de-DE"/>
          </a:p>
        </p:txBody>
      </p:sp>
    </p:spTree>
    <p:extLst>
      <p:ext uri="{BB962C8B-B14F-4D97-AF65-F5344CB8AC3E}">
        <p14:creationId xmlns:p14="http://schemas.microsoft.com/office/powerpoint/2010/main" val="1616696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82506" y="4406901"/>
            <a:ext cx="84201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D8FA0D4C-8800-47BD-AE93-3CA53290F58E}" type="datetimeFigureOut">
              <a:rPr lang="de-DE" smtClean="0"/>
              <a:pPr/>
              <a:t>23.03.2023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D6D79C9-8F3E-429B-B7F2-FFBC7EA62872}" type="slidenum">
              <a:rPr lang="de-DE" smtClean="0"/>
              <a:pPr/>
              <a:t>‹Nr.›</a:t>
            </a:fld>
            <a:endParaRPr lang="de-DE"/>
          </a:p>
        </p:txBody>
      </p:sp>
    </p:spTree>
    <p:extLst>
      <p:ext uri="{BB962C8B-B14F-4D97-AF65-F5344CB8AC3E}">
        <p14:creationId xmlns:p14="http://schemas.microsoft.com/office/powerpoint/2010/main" val="624155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D8FA0D4C-8800-47BD-AE93-3CA53290F58E}" type="datetimeFigureOut">
              <a:rPr lang="de-DE" smtClean="0"/>
              <a:pPr/>
              <a:t>23.03.2023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D6D79C9-8F3E-429B-B7F2-FFBC7EA62872}" type="slidenum">
              <a:rPr lang="de-DE" smtClean="0"/>
              <a:pPr/>
              <a:t>‹Nr.›</a:t>
            </a:fld>
            <a:endParaRPr lang="de-DE"/>
          </a:p>
        </p:txBody>
      </p:sp>
    </p:spTree>
    <p:extLst>
      <p:ext uri="{BB962C8B-B14F-4D97-AF65-F5344CB8AC3E}">
        <p14:creationId xmlns:p14="http://schemas.microsoft.com/office/powerpoint/2010/main" val="278646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D8FA0D4C-8800-47BD-AE93-3CA53290F58E}" type="datetimeFigureOut">
              <a:rPr lang="de-DE" smtClean="0"/>
              <a:pPr/>
              <a:t>23.03.2023</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2D6D79C9-8F3E-429B-B7F2-FFBC7EA62872}" type="slidenum">
              <a:rPr lang="de-DE" smtClean="0"/>
              <a:pPr/>
              <a:t>‹Nr.›</a:t>
            </a:fld>
            <a:endParaRPr lang="de-DE"/>
          </a:p>
        </p:txBody>
      </p:sp>
    </p:spTree>
    <p:extLst>
      <p:ext uri="{BB962C8B-B14F-4D97-AF65-F5344CB8AC3E}">
        <p14:creationId xmlns:p14="http://schemas.microsoft.com/office/powerpoint/2010/main" val="2588133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D8FA0D4C-8800-47BD-AE93-3CA53290F58E}" type="datetimeFigureOut">
              <a:rPr lang="de-DE" smtClean="0"/>
              <a:pPr/>
              <a:t>23.03.2023</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2D6D79C9-8F3E-429B-B7F2-FFBC7EA62872}" type="slidenum">
              <a:rPr lang="de-DE" smtClean="0"/>
              <a:pPr/>
              <a:t>‹Nr.›</a:t>
            </a:fld>
            <a:endParaRPr lang="de-DE"/>
          </a:p>
        </p:txBody>
      </p:sp>
    </p:spTree>
    <p:extLst>
      <p:ext uri="{BB962C8B-B14F-4D97-AF65-F5344CB8AC3E}">
        <p14:creationId xmlns:p14="http://schemas.microsoft.com/office/powerpoint/2010/main" val="1141396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D8FA0D4C-8800-47BD-AE93-3CA53290F58E}" type="datetimeFigureOut">
              <a:rPr lang="de-DE" smtClean="0"/>
              <a:pPr/>
              <a:t>23.03.2023</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2D6D79C9-8F3E-429B-B7F2-FFBC7EA62872}" type="slidenum">
              <a:rPr lang="de-DE" smtClean="0"/>
              <a:pPr/>
              <a:t>‹Nr.›</a:t>
            </a:fld>
            <a:endParaRPr lang="de-DE"/>
          </a:p>
        </p:txBody>
      </p:sp>
    </p:spTree>
    <p:extLst>
      <p:ext uri="{BB962C8B-B14F-4D97-AF65-F5344CB8AC3E}">
        <p14:creationId xmlns:p14="http://schemas.microsoft.com/office/powerpoint/2010/main" val="1853617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95300" y="273050"/>
            <a:ext cx="3259006"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D8FA0D4C-8800-47BD-AE93-3CA53290F58E}" type="datetimeFigureOut">
              <a:rPr lang="de-DE" smtClean="0"/>
              <a:pPr/>
              <a:t>23.03.2023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D6D79C9-8F3E-429B-B7F2-FFBC7EA62872}" type="slidenum">
              <a:rPr lang="de-DE" smtClean="0"/>
              <a:pPr/>
              <a:t>‹Nr.›</a:t>
            </a:fld>
            <a:endParaRPr lang="de-DE"/>
          </a:p>
        </p:txBody>
      </p:sp>
    </p:spTree>
    <p:extLst>
      <p:ext uri="{BB962C8B-B14F-4D97-AF65-F5344CB8AC3E}">
        <p14:creationId xmlns:p14="http://schemas.microsoft.com/office/powerpoint/2010/main" val="2435979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941645" y="4800600"/>
            <a:ext cx="59436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D8FA0D4C-8800-47BD-AE93-3CA53290F58E}" type="datetimeFigureOut">
              <a:rPr lang="de-DE" smtClean="0"/>
              <a:pPr/>
              <a:t>23.03.2023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D6D79C9-8F3E-429B-B7F2-FFBC7EA62872}" type="slidenum">
              <a:rPr lang="de-DE" smtClean="0"/>
              <a:pPr/>
              <a:t>‹Nr.›</a:t>
            </a:fld>
            <a:endParaRPr lang="de-DE"/>
          </a:p>
        </p:txBody>
      </p:sp>
    </p:spTree>
    <p:extLst>
      <p:ext uri="{BB962C8B-B14F-4D97-AF65-F5344CB8AC3E}">
        <p14:creationId xmlns:p14="http://schemas.microsoft.com/office/powerpoint/2010/main" val="4111947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de-DE" dirty="0"/>
              <a:t>Titelmasterformat durch Klicken bearbeiten</a:t>
            </a:r>
          </a:p>
        </p:txBody>
      </p:sp>
      <p:sp>
        <p:nvSpPr>
          <p:cNvPr id="3" name="Textplatzhalt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D8FA0D4C-8800-47BD-AE93-3CA53290F58E}" type="datetimeFigureOut">
              <a:rPr lang="de-DE" smtClean="0"/>
              <a:pPr/>
              <a:t>23.03.2023</a:t>
            </a:fld>
            <a:endParaRPr lang="de-DE" dirty="0"/>
          </a:p>
        </p:txBody>
      </p:sp>
      <p:sp>
        <p:nvSpPr>
          <p:cNvPr id="5" name="Fußzeilenplatzhalt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de-DE" dirty="0"/>
          </a:p>
        </p:txBody>
      </p:sp>
      <p:sp>
        <p:nvSpPr>
          <p:cNvPr id="6" name="Foliennummernplatzhalt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6D79C9-8F3E-429B-B7F2-FFBC7EA62872}" type="slidenum">
              <a:rPr lang="de-DE" smtClean="0"/>
              <a:pPr/>
              <a:t>‹Nr.›</a:t>
            </a:fld>
            <a:endParaRPr lang="de-DE" dirty="0"/>
          </a:p>
        </p:txBody>
      </p:sp>
      <p:pic>
        <p:nvPicPr>
          <p:cNvPr id="7" name="Grafik 1"/>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265368" y="116632"/>
            <a:ext cx="18716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hteck 8"/>
          <p:cNvSpPr/>
          <p:nvPr userDrawn="1"/>
        </p:nvSpPr>
        <p:spPr>
          <a:xfrm>
            <a:off x="0" y="2132856"/>
            <a:ext cx="216000" cy="472514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userDrawn="1"/>
        </p:nvSpPr>
        <p:spPr>
          <a:xfrm>
            <a:off x="7457728" y="6669384"/>
            <a:ext cx="2448272" cy="216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4" name="Grafik 1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9590" y="-171400"/>
            <a:ext cx="2410973" cy="1618491"/>
          </a:xfrm>
          <a:prstGeom prst="rect">
            <a:avLst/>
          </a:prstGeom>
        </p:spPr>
      </p:pic>
      <p:pic>
        <p:nvPicPr>
          <p:cNvPr id="15" name="Grafik 14"/>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214152" y="5902399"/>
            <a:ext cx="589156" cy="693818"/>
          </a:xfrm>
          <a:prstGeom prst="rect">
            <a:avLst/>
          </a:prstGeom>
        </p:spPr>
      </p:pic>
    </p:spTree>
    <p:extLst>
      <p:ext uri="{BB962C8B-B14F-4D97-AF65-F5344CB8AC3E}">
        <p14:creationId xmlns:p14="http://schemas.microsoft.com/office/powerpoint/2010/main" val="1301025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cid:ffb4a8b1-37af-4aff-a7d9-9ca7a3b6d2f1@DEUP281.PROD.OUTLOOK.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6.emf"/><Relationship Id="rId4" Type="http://schemas.openxmlformats.org/officeDocument/2006/relationships/image" Target="../media/image25.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cid:ffb4a8b1-37af-4aff-a7d9-9ca7a3b6d2f1@DEUP281.PROD.OUTLOOK.COM" TargetMode="Externa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cid:ffb4a8b1-37af-4aff-a7d9-9ca7a3b6d2f1@DEUP281.PROD.OUTLOOK.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cid:ffb4a8b1-37af-4aff-a7d9-9ca7a3b6d2f1@DEUP281.PROD.OUTLOOK.COM"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cid:ffb4a8b1-37af-4aff-a7d9-9ca7a3b6d2f1@DEUP281.PROD.OUTLOOK.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623020" y="1844824"/>
            <a:ext cx="6552728" cy="2554545"/>
          </a:xfrm>
          <a:prstGeom prst="rect">
            <a:avLst/>
          </a:prstGeom>
        </p:spPr>
        <p:txBody>
          <a:bodyPr wrap="square">
            <a:spAutoFit/>
          </a:bodyPr>
          <a:lstStyle/>
          <a:p>
            <a:pPr algn="ctr"/>
            <a:r>
              <a:rPr lang="de-DE" sz="4000" b="1" dirty="0">
                <a:solidFill>
                  <a:srgbClr val="FF0000"/>
                </a:solidFill>
                <a:ea typeface="Calibri" panose="020F0502020204030204" pitchFamily="34" charset="0"/>
                <a:cs typeface="Times New Roman" panose="02020603050405020304" pitchFamily="18" charset="0"/>
              </a:rPr>
              <a:t>Wichtiges und Wissenswertes zum </a:t>
            </a:r>
          </a:p>
          <a:p>
            <a:pPr algn="ctr"/>
            <a:endParaRPr lang="de-DE" sz="4000" b="1" dirty="0">
              <a:solidFill>
                <a:srgbClr val="FF0000"/>
              </a:solidFill>
              <a:ea typeface="Calibri" panose="020F0502020204030204" pitchFamily="34" charset="0"/>
              <a:cs typeface="Times New Roman" panose="02020603050405020304" pitchFamily="18" charset="0"/>
            </a:endParaRPr>
          </a:p>
          <a:p>
            <a:pPr algn="ctr"/>
            <a:r>
              <a:rPr lang="de-DE" sz="4000" b="1" dirty="0">
                <a:solidFill>
                  <a:srgbClr val="FF0000"/>
                </a:solidFill>
                <a:ea typeface="Calibri" panose="020F0502020204030204" pitchFamily="34" charset="0"/>
                <a:cs typeface="Times New Roman" panose="02020603050405020304" pitchFamily="18" charset="0"/>
              </a:rPr>
              <a:t>neuen kfd-Beitrag</a:t>
            </a:r>
            <a:endParaRPr lang="de-DE" sz="4000" b="1" dirty="0">
              <a:solidFill>
                <a:srgbClr val="FF0000"/>
              </a:solidFill>
            </a:endParaRPr>
          </a:p>
        </p:txBody>
      </p:sp>
      <p:pic>
        <p:nvPicPr>
          <p:cNvPr id="5" name="Grafik 4">
            <a:extLst>
              <a:ext uri="{FF2B5EF4-FFF2-40B4-BE49-F238E27FC236}">
                <a16:creationId xmlns="" xmlns:a16="http://schemas.microsoft.com/office/drawing/2014/main" id="{3F861B8B-AF77-4647-BFEA-ED3752C939CC}"/>
              </a:ext>
            </a:extLst>
          </p:cNvPr>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6609184" y="2708920"/>
            <a:ext cx="2736304" cy="2893959"/>
          </a:xfrm>
          <a:prstGeom prst="rect">
            <a:avLst/>
          </a:prstGeom>
          <a:noFill/>
          <a:ln>
            <a:noFill/>
          </a:ln>
        </p:spPr>
      </p:pic>
      <p:pic>
        <p:nvPicPr>
          <p:cNvPr id="6" name="Bild 9" descr="C:\Users\Maria\Nextcloud\Bürotausch\Briefbogen u. Stempel\Briefbogen.jpg"/>
          <p:cNvPicPr/>
          <p:nvPr/>
        </p:nvPicPr>
        <p:blipFill>
          <a:blip r:embed="rId5" cstate="print"/>
          <a:stretch>
            <a:fillRect/>
          </a:stretch>
        </p:blipFill>
        <p:spPr bwMode="auto">
          <a:xfrm>
            <a:off x="623020" y="5269468"/>
            <a:ext cx="3981450" cy="1219200"/>
          </a:xfrm>
          <a:prstGeom prst="rect">
            <a:avLst/>
          </a:prstGeom>
        </p:spPr>
      </p:pic>
      <p:sp>
        <p:nvSpPr>
          <p:cNvPr id="2" name="Textfeld 1"/>
          <p:cNvSpPr txBox="1"/>
          <p:nvPr/>
        </p:nvSpPr>
        <p:spPr>
          <a:xfrm>
            <a:off x="488504" y="6304002"/>
            <a:ext cx="2592288" cy="369332"/>
          </a:xfrm>
          <a:prstGeom prst="rect">
            <a:avLst/>
          </a:prstGeom>
          <a:noFill/>
        </p:spPr>
        <p:txBody>
          <a:bodyPr wrap="square" rtlCol="0">
            <a:spAutoFit/>
          </a:bodyPr>
          <a:lstStyle/>
          <a:p>
            <a:r>
              <a:rPr lang="de-DE" dirty="0" smtClean="0"/>
              <a:t> </a:t>
            </a:r>
            <a:r>
              <a:rPr lang="de-DE" sz="1200" dirty="0" smtClean="0"/>
              <a:t>Oktober 2022</a:t>
            </a:r>
            <a:endParaRPr lang="de-DE" sz="1200" dirty="0"/>
          </a:p>
        </p:txBody>
      </p:sp>
    </p:spTree>
    <p:extLst>
      <p:ext uri="{BB962C8B-B14F-4D97-AF65-F5344CB8AC3E}">
        <p14:creationId xmlns:p14="http://schemas.microsoft.com/office/powerpoint/2010/main" val="424716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normAutofit/>
          </a:bodyPr>
          <a:lstStyle/>
          <a:p>
            <a:r>
              <a:rPr lang="de-DE" sz="2400" dirty="0"/>
              <a:t>2014: höhere Anerkennung von Erziehungsleistungen in</a:t>
            </a:r>
            <a:br>
              <a:rPr lang="de-DE" sz="2400" dirty="0"/>
            </a:br>
            <a:r>
              <a:rPr lang="de-DE" sz="2400" dirty="0"/>
              <a:t>          der Rente (Mütterrente)</a:t>
            </a:r>
          </a:p>
          <a:p>
            <a:r>
              <a:rPr lang="de-DE" sz="2400" dirty="0"/>
              <a:t>2015: Stärkung der Hospiz- u. Palliativversorgung</a:t>
            </a:r>
          </a:p>
          <a:p>
            <a:r>
              <a:rPr lang="de-DE" sz="2400" dirty="0"/>
              <a:t>2016: Änderung des Sexualstrafrechts – „Nein heißt Nein</a:t>
            </a:r>
            <a:r>
              <a:rPr lang="de-DE" sz="2400" dirty="0" smtClean="0"/>
              <a:t>!“</a:t>
            </a:r>
          </a:p>
          <a:p>
            <a:r>
              <a:rPr lang="de-DE" sz="2400" dirty="0"/>
              <a:t>2018: gesetzlich verankertes Rückkehrrecht von Teilzeit in </a:t>
            </a:r>
            <a:br>
              <a:rPr lang="de-DE" sz="2400" dirty="0"/>
            </a:br>
            <a:r>
              <a:rPr lang="de-DE" sz="2400" dirty="0"/>
              <a:t>          Vollzeit</a:t>
            </a:r>
          </a:p>
          <a:p>
            <a:r>
              <a:rPr lang="de-DE" sz="2400" dirty="0"/>
              <a:t>2018: nochmals Erweiterung der Mütterrente</a:t>
            </a:r>
          </a:p>
          <a:p>
            <a:r>
              <a:rPr lang="de-DE" sz="2400" dirty="0"/>
              <a:t>2021: kfd-Umfrage mit dem Institut </a:t>
            </a:r>
            <a:r>
              <a:rPr lang="de-DE" sz="2400" dirty="0" err="1"/>
              <a:t>Allensbach</a:t>
            </a:r>
            <a:r>
              <a:rPr lang="de-DE" sz="2400" dirty="0"/>
              <a:t> zur</a:t>
            </a:r>
            <a:br>
              <a:rPr lang="de-DE" sz="2400" dirty="0"/>
            </a:br>
            <a:r>
              <a:rPr lang="de-DE" sz="2400" dirty="0"/>
              <a:t>          Gleichberechtigung</a:t>
            </a:r>
          </a:p>
          <a:p>
            <a:endParaRPr lang="de-DE" sz="2400" dirty="0" smtClean="0"/>
          </a:p>
        </p:txBody>
      </p:sp>
    </p:spTree>
    <p:extLst>
      <p:ext uri="{BB962C8B-B14F-4D97-AF65-F5344CB8AC3E}">
        <p14:creationId xmlns:p14="http://schemas.microsoft.com/office/powerpoint/2010/main" val="12035257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504" y="2564904"/>
            <a:ext cx="3148531" cy="2908867"/>
          </a:xfrm>
          <a:prstGeom prst="rect">
            <a:avLst/>
          </a:prstGeom>
        </p:spPr>
      </p:pic>
      <p:sp>
        <p:nvSpPr>
          <p:cNvPr id="6" name="Rechteck 5"/>
          <p:cNvSpPr/>
          <p:nvPr/>
        </p:nvSpPr>
        <p:spPr>
          <a:xfrm>
            <a:off x="2504728" y="764704"/>
            <a:ext cx="6911597" cy="1015663"/>
          </a:xfrm>
          <a:prstGeom prst="rect">
            <a:avLst/>
          </a:prstGeom>
        </p:spPr>
        <p:txBody>
          <a:bodyPr wrap="square">
            <a:spAutoFit/>
          </a:bodyPr>
          <a:lstStyle/>
          <a:p>
            <a:r>
              <a:rPr lang="de-DE" b="1" dirty="0">
                <a:solidFill>
                  <a:srgbClr val="FF0000"/>
                </a:solidFill>
                <a:latin typeface="Arial" panose="020B0604020202020204" pitchFamily="34" charset="0"/>
                <a:ea typeface="Calibri" panose="020F0502020204030204" pitchFamily="34" charset="0"/>
                <a:cs typeface="Times New Roman" panose="02020603050405020304" pitchFamily="18" charset="0"/>
              </a:rPr>
              <a:t>Eine Mitgliedschaft, die sich lohnt:</a:t>
            </a:r>
          </a:p>
          <a:p>
            <a:r>
              <a:rPr lang="de-DE" b="1" dirty="0">
                <a:solidFill>
                  <a:srgbClr val="FF0000"/>
                </a:solidFill>
                <a:latin typeface="Arial" panose="020B0604020202020204" pitchFamily="34" charset="0"/>
                <a:ea typeface="Calibri" panose="020F0502020204030204" pitchFamily="34" charset="0"/>
                <a:cs typeface="Times New Roman" panose="02020603050405020304" pitchFamily="18" charset="0"/>
              </a:rPr>
              <a:t>kfd-Erfolge, von denen Frauen profitieren: hier und weltweit</a:t>
            </a:r>
          </a:p>
          <a:p>
            <a:endParaRPr lang="de-DE" sz="2400" b="1" dirty="0">
              <a:cs typeface="Times New Roman" panose="02020603050405020304" pitchFamily="18" charset="0"/>
            </a:endParaRPr>
          </a:p>
        </p:txBody>
      </p:sp>
      <p:pic>
        <p:nvPicPr>
          <p:cNvPr id="7" name="Picture 11"/>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rot="20715458">
            <a:off x="359050" y="1303302"/>
            <a:ext cx="1431509" cy="1431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e Legende 2"/>
          <p:cNvSpPr/>
          <p:nvPr/>
        </p:nvSpPr>
        <p:spPr>
          <a:xfrm>
            <a:off x="4016896" y="1556792"/>
            <a:ext cx="5760640" cy="2758794"/>
          </a:xfrm>
          <a:prstGeom prst="wedgeEllipseCallout">
            <a:avLst>
              <a:gd name="adj1" fmla="val -49168"/>
              <a:gd name="adj2" fmla="val 68093"/>
            </a:avLst>
          </a:prstGeom>
          <a:solidFill>
            <a:schemeClr val="bg1"/>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de-DE" sz="1600" b="1" dirty="0">
                <a:solidFill>
                  <a:schemeClr val="accent6">
                    <a:lumMod val="75000"/>
                  </a:schemeClr>
                </a:solidFill>
              </a:rPr>
              <a:t>Klimaschutz und nachhaltiges Leben sind ein Riesenthema, auch für die kfd. Wir kümmern uns um kleine, aber wirksame Fortschritte im Alltag: Wir gehören zu den Gründerinnen von „fair </a:t>
            </a:r>
            <a:r>
              <a:rPr lang="de-DE" sz="1600" b="1" dirty="0" err="1">
                <a:solidFill>
                  <a:schemeClr val="accent6">
                    <a:lumMod val="75000"/>
                  </a:schemeClr>
                </a:solidFill>
              </a:rPr>
              <a:t>trade</a:t>
            </a:r>
            <a:r>
              <a:rPr lang="de-DE" sz="1600" b="1" dirty="0">
                <a:solidFill>
                  <a:schemeClr val="accent6">
                    <a:lumMod val="75000"/>
                  </a:schemeClr>
                </a:solidFill>
              </a:rPr>
              <a:t>“, der Organisation für fairen Handel;  fair gehandelten kfd-Kaffee gibt es seit Jahrzehnten. Wir haben Informationshefte für die kfd-Gruppen und die kfd-Frau.</a:t>
            </a:r>
          </a:p>
        </p:txBody>
      </p:sp>
      <p:pic>
        <p:nvPicPr>
          <p:cNvPr id="4" name="Grafik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9728" y="5004434"/>
            <a:ext cx="4921883" cy="1699522"/>
          </a:xfrm>
          <a:prstGeom prst="rect">
            <a:avLst/>
          </a:prstGeom>
        </p:spPr>
      </p:pic>
      <p:sp>
        <p:nvSpPr>
          <p:cNvPr id="8" name="Ovale Legende 7"/>
          <p:cNvSpPr/>
          <p:nvPr/>
        </p:nvSpPr>
        <p:spPr>
          <a:xfrm>
            <a:off x="5815925" y="4509120"/>
            <a:ext cx="3600400" cy="1733878"/>
          </a:xfrm>
          <a:prstGeom prst="wedgeEllipseCallout">
            <a:avLst>
              <a:gd name="adj1" fmla="val -68529"/>
              <a:gd name="adj2" fmla="val -32682"/>
            </a:avLst>
          </a:prstGeom>
          <a:solidFill>
            <a:schemeClr val="bg1"/>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de-DE" b="1" dirty="0">
                <a:solidFill>
                  <a:schemeClr val="accent6">
                    <a:lumMod val="75000"/>
                  </a:schemeClr>
                </a:solidFill>
              </a:rPr>
              <a:t>Am Thema Nachhaltigkeit und Klimaschutz bleiben wir auch in Zukunft dran! </a:t>
            </a:r>
            <a:r>
              <a:rPr lang="de-DE" b="1">
                <a:solidFill>
                  <a:schemeClr val="accent6">
                    <a:lumMod val="75000"/>
                  </a:schemeClr>
                </a:solidFill>
              </a:rPr>
              <a:t>Das ist </a:t>
            </a:r>
            <a:r>
              <a:rPr lang="de-DE" b="1" dirty="0">
                <a:solidFill>
                  <a:schemeClr val="accent6">
                    <a:lumMod val="75000"/>
                  </a:schemeClr>
                </a:solidFill>
              </a:rPr>
              <a:t>lebenswichtig! </a:t>
            </a:r>
          </a:p>
        </p:txBody>
      </p:sp>
    </p:spTree>
    <p:extLst>
      <p:ext uri="{BB962C8B-B14F-4D97-AF65-F5344CB8AC3E}">
        <p14:creationId xmlns:p14="http://schemas.microsoft.com/office/powerpoint/2010/main" val="29072602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495300" y="1600201"/>
            <a:ext cx="9138220" cy="4525963"/>
          </a:xfrm>
        </p:spPr>
        <p:txBody>
          <a:bodyPr>
            <a:normAutofit/>
          </a:bodyPr>
          <a:lstStyle/>
          <a:p>
            <a:endParaRPr lang="de-DE" sz="2400" dirty="0" smtClean="0"/>
          </a:p>
          <a:p>
            <a:r>
              <a:rPr lang="de-DE" sz="2400" dirty="0" smtClean="0"/>
              <a:t>1992: Einführung fair gehandelten Kaffees in dt. Supermärkten</a:t>
            </a:r>
          </a:p>
          <a:p>
            <a:r>
              <a:rPr lang="de-DE" sz="2400" dirty="0" smtClean="0"/>
              <a:t>2010: kfd-Projekt: Konsum – fair durchdacht</a:t>
            </a:r>
          </a:p>
          <a:p>
            <a:r>
              <a:rPr lang="de-DE" sz="2400" dirty="0" smtClean="0"/>
              <a:t>2012: kfd bringt Klimaschutzpaket auf den Weg</a:t>
            </a:r>
          </a:p>
          <a:p>
            <a:r>
              <a:rPr lang="de-DE" sz="2400" dirty="0" smtClean="0"/>
              <a:t>2016: kfd verabschiedet Umwelterklärung</a:t>
            </a:r>
          </a:p>
          <a:p>
            <a:r>
              <a:rPr lang="de-DE" sz="2400" dirty="0" smtClean="0"/>
              <a:t>2019: kfd-Positionspapier ‚Zukunft: nachhaltig und </a:t>
            </a:r>
            <a:br>
              <a:rPr lang="de-DE" sz="2400" dirty="0" smtClean="0"/>
            </a:br>
            <a:r>
              <a:rPr lang="de-DE" sz="2400" dirty="0" smtClean="0"/>
              <a:t>          geschlechtergerecht‘</a:t>
            </a:r>
          </a:p>
          <a:p>
            <a:r>
              <a:rPr lang="de-DE" sz="2400" dirty="0" smtClean="0"/>
              <a:t>2021 kfd macht sich stark für das Lieferkettengesetz</a:t>
            </a:r>
          </a:p>
          <a:p>
            <a:endParaRPr lang="de-DE" sz="2400" dirty="0"/>
          </a:p>
        </p:txBody>
      </p:sp>
    </p:spTree>
    <p:extLst>
      <p:ext uri="{BB962C8B-B14F-4D97-AF65-F5344CB8AC3E}">
        <p14:creationId xmlns:p14="http://schemas.microsoft.com/office/powerpoint/2010/main" val="11955202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feil nach links und rechts 6"/>
          <p:cNvSpPr/>
          <p:nvPr/>
        </p:nvSpPr>
        <p:spPr>
          <a:xfrm rot="1023073">
            <a:off x="3290444" y="4115778"/>
            <a:ext cx="3475449" cy="504056"/>
          </a:xfrm>
          <a:prstGeom prst="lef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p:cNvSpPr/>
          <p:nvPr/>
        </p:nvSpPr>
        <p:spPr>
          <a:xfrm>
            <a:off x="477986" y="1622449"/>
            <a:ext cx="9145016" cy="461665"/>
          </a:xfrm>
          <a:prstGeom prst="rect">
            <a:avLst/>
          </a:prstGeom>
        </p:spPr>
        <p:txBody>
          <a:bodyPr wrap="square">
            <a:spAutoFit/>
          </a:bodyPr>
          <a:lstStyle/>
          <a:p>
            <a:r>
              <a:rPr lang="de-DE" sz="24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D</a:t>
            </a:r>
            <a:r>
              <a:rPr lang="de-DE" sz="2400" b="1" dirty="0" smtClean="0">
                <a:solidFill>
                  <a:srgbClr val="FF0000"/>
                </a:solidFill>
                <a:latin typeface="Arial" panose="020B0604020202020204" pitchFamily="34" charset="0"/>
                <a:ea typeface="Calibri" panose="020F0502020204030204" pitchFamily="34" charset="0"/>
                <a:cs typeface="Times New Roman" panose="02020603050405020304" pitchFamily="18" charset="0"/>
              </a:rPr>
              <a:t>arum </a:t>
            </a:r>
            <a:r>
              <a:rPr lang="de-DE" sz="24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brauchen wir eine große bundesweit aktive </a:t>
            </a:r>
            <a:r>
              <a:rPr lang="de-DE" sz="2400" b="1" dirty="0" smtClean="0">
                <a:solidFill>
                  <a:srgbClr val="FF0000"/>
                </a:solidFill>
                <a:latin typeface="Arial" panose="020B0604020202020204" pitchFamily="34" charset="0"/>
                <a:ea typeface="Calibri" panose="020F0502020204030204" pitchFamily="34" charset="0"/>
                <a:cs typeface="Times New Roman" panose="02020603050405020304" pitchFamily="18" charset="0"/>
              </a:rPr>
              <a:t>kfd!</a:t>
            </a:r>
            <a:endParaRPr lang="de-DE" sz="2400" b="1" dirty="0">
              <a:solidFill>
                <a:srgbClr val="FF000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3" name="Rechteck 2"/>
          <p:cNvSpPr/>
          <p:nvPr/>
        </p:nvSpPr>
        <p:spPr>
          <a:xfrm>
            <a:off x="2504728" y="735071"/>
            <a:ext cx="6911597" cy="1015663"/>
          </a:xfrm>
          <a:prstGeom prst="rect">
            <a:avLst/>
          </a:prstGeom>
        </p:spPr>
        <p:txBody>
          <a:bodyPr wrap="square">
            <a:spAutoFit/>
          </a:bodyPr>
          <a:lstStyle/>
          <a:p>
            <a:r>
              <a:rPr lang="de-DE" b="1" dirty="0">
                <a:latin typeface="Arial" panose="020B0604020202020204" pitchFamily="34" charset="0"/>
                <a:ea typeface="Calibri" panose="020F0502020204030204" pitchFamily="34" charset="0"/>
                <a:cs typeface="Times New Roman" panose="02020603050405020304" pitchFamily="18" charset="0"/>
              </a:rPr>
              <a:t>Eine Mitgliedschaft, die sich lohnt:</a:t>
            </a:r>
          </a:p>
          <a:p>
            <a:r>
              <a:rPr lang="de-DE" b="1" dirty="0">
                <a:latin typeface="Arial" panose="020B0604020202020204" pitchFamily="34" charset="0"/>
                <a:ea typeface="Calibri" panose="020F0502020204030204" pitchFamily="34" charset="0"/>
                <a:cs typeface="Times New Roman" panose="02020603050405020304" pitchFamily="18" charset="0"/>
              </a:rPr>
              <a:t>Mit der kfd die Zukunft für Frauen gestalten</a:t>
            </a:r>
          </a:p>
          <a:p>
            <a:endParaRPr lang="de-DE" sz="2400" b="1" dirty="0">
              <a:cs typeface="Times New Roman" panose="02020603050405020304" pitchFamily="18" charset="0"/>
            </a:endParaRPr>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536" y="2591716"/>
            <a:ext cx="2701593" cy="1800000"/>
          </a:xfrm>
          <a:prstGeom prst="ellipse">
            <a:avLst/>
          </a:prstGeom>
          <a:ln w="25400">
            <a:solidFill>
              <a:srgbClr val="FF0000"/>
            </a:solidFill>
          </a:ln>
        </p:spPr>
      </p:pic>
      <p:pic>
        <p:nvPicPr>
          <p:cNvPr id="5" name="Grafi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22859" y="4211796"/>
            <a:ext cx="2700001" cy="1800000"/>
          </a:xfrm>
          <a:prstGeom prst="ellipse">
            <a:avLst/>
          </a:prstGeom>
          <a:ln w="25400">
            <a:solidFill>
              <a:srgbClr val="FF0000"/>
            </a:solidFill>
          </a:ln>
        </p:spPr>
      </p:pic>
      <p:pic>
        <p:nvPicPr>
          <p:cNvPr id="6" name="Grafik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06288" y="3873790"/>
            <a:ext cx="2088232" cy="1035851"/>
          </a:xfrm>
          <a:prstGeom prst="rect">
            <a:avLst/>
          </a:prstGeom>
        </p:spPr>
      </p:pic>
      <p:sp>
        <p:nvSpPr>
          <p:cNvPr id="8" name="Textfeld 7"/>
          <p:cNvSpPr txBox="1"/>
          <p:nvPr/>
        </p:nvSpPr>
        <p:spPr>
          <a:xfrm>
            <a:off x="3202032" y="2544006"/>
            <a:ext cx="2026742" cy="369332"/>
          </a:xfrm>
          <a:prstGeom prst="rect">
            <a:avLst/>
          </a:prstGeom>
          <a:noFill/>
        </p:spPr>
        <p:txBody>
          <a:bodyPr wrap="square" rtlCol="0">
            <a:spAutoFit/>
          </a:bodyPr>
          <a:lstStyle/>
          <a:p>
            <a:r>
              <a:rPr lang="de-DE" dirty="0">
                <a:latin typeface="Arial" panose="020B0604020202020204" pitchFamily="34" charset="0"/>
                <a:cs typeface="Arial" panose="020B0604020202020204" pitchFamily="34" charset="0"/>
              </a:rPr>
              <a:t>Gemeinschaft</a:t>
            </a:r>
          </a:p>
        </p:txBody>
      </p:sp>
      <p:sp>
        <p:nvSpPr>
          <p:cNvPr id="9" name="Textfeld 8"/>
          <p:cNvSpPr txBox="1"/>
          <p:nvPr/>
        </p:nvSpPr>
        <p:spPr>
          <a:xfrm>
            <a:off x="477986" y="2383147"/>
            <a:ext cx="2026742" cy="369332"/>
          </a:xfrm>
          <a:prstGeom prst="rect">
            <a:avLst/>
          </a:prstGeom>
          <a:noFill/>
        </p:spPr>
        <p:txBody>
          <a:bodyPr wrap="square" rtlCol="0">
            <a:spAutoFit/>
          </a:bodyPr>
          <a:lstStyle/>
          <a:p>
            <a:r>
              <a:rPr lang="de-DE" dirty="0">
                <a:latin typeface="Arial" panose="020B0604020202020204" pitchFamily="34" charset="0"/>
                <a:cs typeface="Arial" panose="020B0604020202020204" pitchFamily="34" charset="0"/>
              </a:rPr>
              <a:t>Kontakt</a:t>
            </a:r>
          </a:p>
        </p:txBody>
      </p:sp>
      <p:sp>
        <p:nvSpPr>
          <p:cNvPr id="10" name="Textfeld 9"/>
          <p:cNvSpPr txBox="1"/>
          <p:nvPr/>
        </p:nvSpPr>
        <p:spPr>
          <a:xfrm>
            <a:off x="1545069" y="2174674"/>
            <a:ext cx="1247691" cy="369332"/>
          </a:xfrm>
          <a:prstGeom prst="rect">
            <a:avLst/>
          </a:prstGeom>
          <a:noFill/>
        </p:spPr>
        <p:txBody>
          <a:bodyPr wrap="square" rtlCol="0">
            <a:spAutoFit/>
          </a:bodyPr>
          <a:lstStyle/>
          <a:p>
            <a:r>
              <a:rPr lang="de-DE" dirty="0">
                <a:latin typeface="Arial" panose="020B0604020202020204" pitchFamily="34" charset="0"/>
                <a:cs typeface="Arial" panose="020B0604020202020204" pitchFamily="34" charset="0"/>
              </a:rPr>
              <a:t>Ökumene</a:t>
            </a:r>
          </a:p>
        </p:txBody>
      </p:sp>
      <p:sp>
        <p:nvSpPr>
          <p:cNvPr id="11" name="Textfeld 10"/>
          <p:cNvSpPr txBox="1"/>
          <p:nvPr/>
        </p:nvSpPr>
        <p:spPr>
          <a:xfrm>
            <a:off x="689478" y="4378049"/>
            <a:ext cx="2845610" cy="369332"/>
          </a:xfrm>
          <a:prstGeom prst="rect">
            <a:avLst/>
          </a:prstGeom>
          <a:noFill/>
        </p:spPr>
        <p:txBody>
          <a:bodyPr wrap="square" rtlCol="0">
            <a:spAutoFit/>
          </a:bodyPr>
          <a:lstStyle/>
          <a:p>
            <a:r>
              <a:rPr lang="de-DE" dirty="0">
                <a:latin typeface="Arial" panose="020B0604020202020204" pitchFamily="34" charset="0"/>
                <a:cs typeface="Arial" panose="020B0604020202020204" pitchFamily="34" charset="0"/>
              </a:rPr>
              <a:t>Gottesdienste für Frauen</a:t>
            </a:r>
          </a:p>
        </p:txBody>
      </p:sp>
      <p:sp>
        <p:nvSpPr>
          <p:cNvPr id="12" name="Textfeld 11"/>
          <p:cNvSpPr txBox="1"/>
          <p:nvPr/>
        </p:nvSpPr>
        <p:spPr>
          <a:xfrm>
            <a:off x="1652775" y="4623250"/>
            <a:ext cx="1919036" cy="369332"/>
          </a:xfrm>
          <a:prstGeom prst="rect">
            <a:avLst/>
          </a:prstGeom>
          <a:noFill/>
        </p:spPr>
        <p:txBody>
          <a:bodyPr wrap="square" rtlCol="0">
            <a:spAutoFit/>
          </a:bodyPr>
          <a:lstStyle/>
          <a:p>
            <a:r>
              <a:rPr lang="de-DE" dirty="0">
                <a:latin typeface="Arial" panose="020B0604020202020204" pitchFamily="34" charset="0"/>
                <a:cs typeface="Arial" panose="020B0604020202020204" pitchFamily="34" charset="0"/>
              </a:rPr>
              <a:t>Soziale Aktionen</a:t>
            </a:r>
          </a:p>
        </p:txBody>
      </p:sp>
      <p:sp>
        <p:nvSpPr>
          <p:cNvPr id="13" name="Textfeld 12"/>
          <p:cNvSpPr txBox="1"/>
          <p:nvPr/>
        </p:nvSpPr>
        <p:spPr>
          <a:xfrm>
            <a:off x="811160" y="5106719"/>
            <a:ext cx="2845695" cy="1646605"/>
          </a:xfrm>
          <a:prstGeom prst="rect">
            <a:avLst/>
          </a:prstGeom>
          <a:noFill/>
        </p:spPr>
        <p:txBody>
          <a:bodyPr wrap="square" rtlCol="0">
            <a:spAutoFit/>
          </a:bodyPr>
          <a:lstStyle/>
          <a:p>
            <a:r>
              <a:rPr lang="de-DE" b="1" dirty="0">
                <a:solidFill>
                  <a:srgbClr val="FF0000"/>
                </a:solidFill>
                <a:latin typeface="Arial" panose="020B0604020202020204" pitchFamily="34" charset="0"/>
                <a:cs typeface="Arial" panose="020B0604020202020204" pitchFamily="34" charset="0"/>
              </a:rPr>
              <a:t>in der Gemeinde:</a:t>
            </a:r>
          </a:p>
          <a:p>
            <a:endParaRPr lang="de-DE" sz="800" b="1" dirty="0">
              <a:solidFill>
                <a:srgbClr val="FF0000"/>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de-DE" sz="1400" b="1" dirty="0">
                <a:solidFill>
                  <a:srgbClr val="FF0000"/>
                </a:solidFill>
                <a:latin typeface="Arial" panose="020B0604020202020204" pitchFamily="34" charset="0"/>
                <a:cs typeface="Arial" panose="020B0604020202020204" pitchFamily="34" charset="0"/>
              </a:rPr>
              <a:t>Interessen, Bedürfnisse von Frauen aufgreifen und dafür Angebote schaffen</a:t>
            </a:r>
          </a:p>
          <a:p>
            <a:pPr marL="285750" indent="-285750">
              <a:spcAft>
                <a:spcPts val="600"/>
              </a:spcAft>
              <a:buFont typeface="Arial" panose="020B0604020202020204" pitchFamily="34" charset="0"/>
              <a:buChar char="•"/>
            </a:pPr>
            <a:r>
              <a:rPr lang="de-DE" sz="1400" b="1" dirty="0">
                <a:solidFill>
                  <a:srgbClr val="FF0000"/>
                </a:solidFill>
                <a:latin typeface="Arial" panose="020B0604020202020204" pitchFamily="34" charset="0"/>
                <a:cs typeface="Arial" panose="020B0604020202020204" pitchFamily="34" charset="0"/>
              </a:rPr>
              <a:t>Nöte und Probleme sehen und helfen</a:t>
            </a:r>
          </a:p>
        </p:txBody>
      </p:sp>
      <p:sp>
        <p:nvSpPr>
          <p:cNvPr id="14" name="Textfeld 13"/>
          <p:cNvSpPr txBox="1"/>
          <p:nvPr/>
        </p:nvSpPr>
        <p:spPr>
          <a:xfrm>
            <a:off x="6705706" y="2254978"/>
            <a:ext cx="2674859" cy="1646605"/>
          </a:xfrm>
          <a:prstGeom prst="rect">
            <a:avLst/>
          </a:prstGeom>
          <a:noFill/>
        </p:spPr>
        <p:txBody>
          <a:bodyPr wrap="square" rtlCol="0">
            <a:spAutoFit/>
          </a:bodyPr>
          <a:lstStyle/>
          <a:p>
            <a:r>
              <a:rPr lang="de-DE" b="1" dirty="0">
                <a:solidFill>
                  <a:srgbClr val="FF0000"/>
                </a:solidFill>
                <a:latin typeface="Arial" panose="020B0604020202020204" pitchFamily="34" charset="0"/>
                <a:cs typeface="Arial" panose="020B0604020202020204" pitchFamily="34" charset="0"/>
              </a:rPr>
              <a:t>auf Bundesebene:</a:t>
            </a:r>
          </a:p>
          <a:p>
            <a:endParaRPr lang="de-DE" sz="800" b="1" dirty="0">
              <a:solidFill>
                <a:srgbClr val="FF0000"/>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de-DE" sz="1400" b="1" dirty="0">
                <a:solidFill>
                  <a:srgbClr val="FF0000"/>
                </a:solidFill>
                <a:latin typeface="Arial" panose="020B0604020202020204" pitchFamily="34" charset="0"/>
                <a:cs typeface="Arial" panose="020B0604020202020204" pitchFamily="34" charset="0"/>
              </a:rPr>
              <a:t>Interessen, Bedürfnisse von Frauen ernst nehmen und Förderung </a:t>
            </a:r>
            <a:r>
              <a:rPr lang="de-DE" sz="1400" b="1" dirty="0" err="1">
                <a:solidFill>
                  <a:srgbClr val="FF0000"/>
                </a:solidFill>
                <a:latin typeface="Arial" panose="020B0604020202020204" pitchFamily="34" charset="0"/>
                <a:cs typeface="Arial" panose="020B0604020202020204" pitchFamily="34" charset="0"/>
              </a:rPr>
              <a:t>bewírken</a:t>
            </a:r>
            <a:r>
              <a:rPr lang="de-DE" sz="1400" b="1" dirty="0">
                <a:solidFill>
                  <a:srgbClr val="FF0000"/>
                </a:solidFill>
                <a:latin typeface="Arial" panose="020B0604020202020204" pitchFamily="34" charset="0"/>
                <a:cs typeface="Arial" panose="020B0604020202020204" pitchFamily="34" charset="0"/>
              </a:rPr>
              <a:t>, </a:t>
            </a:r>
          </a:p>
          <a:p>
            <a:pPr marL="285750" indent="-285750">
              <a:spcAft>
                <a:spcPts val="600"/>
              </a:spcAft>
              <a:buFont typeface="Arial" panose="020B0604020202020204" pitchFamily="34" charset="0"/>
              <a:buChar char="•"/>
            </a:pPr>
            <a:r>
              <a:rPr lang="de-DE" sz="1400" b="1" dirty="0">
                <a:solidFill>
                  <a:srgbClr val="FF0000"/>
                </a:solidFill>
                <a:latin typeface="Arial" panose="020B0604020202020204" pitchFamily="34" charset="0"/>
                <a:cs typeface="Arial" panose="020B0604020202020204" pitchFamily="34" charset="0"/>
              </a:rPr>
              <a:t>Nöte und Probleme sehen und Abhilfe erreichen</a:t>
            </a:r>
            <a:endParaRPr lang="de-DE" b="1" dirty="0">
              <a:solidFill>
                <a:srgbClr val="FF0000"/>
              </a:solidFill>
              <a:latin typeface="Arial" panose="020B0604020202020204" pitchFamily="34" charset="0"/>
              <a:cs typeface="Arial" panose="020B0604020202020204" pitchFamily="34" charset="0"/>
            </a:endParaRPr>
          </a:p>
        </p:txBody>
      </p:sp>
      <p:sp>
        <p:nvSpPr>
          <p:cNvPr id="15" name="Textfeld 14"/>
          <p:cNvSpPr txBox="1"/>
          <p:nvPr/>
        </p:nvSpPr>
        <p:spPr>
          <a:xfrm>
            <a:off x="6503586" y="3872024"/>
            <a:ext cx="1579225" cy="369332"/>
          </a:xfrm>
          <a:prstGeom prst="rect">
            <a:avLst/>
          </a:prstGeom>
          <a:noFill/>
        </p:spPr>
        <p:txBody>
          <a:bodyPr wrap="square" rtlCol="0">
            <a:spAutoFit/>
          </a:bodyPr>
          <a:lstStyle/>
          <a:p>
            <a:r>
              <a:rPr lang="de-DE" dirty="0">
                <a:latin typeface="Arial" panose="020B0604020202020204" pitchFamily="34" charset="0"/>
                <a:cs typeface="Arial" panose="020B0604020202020204" pitchFamily="34" charset="0"/>
              </a:rPr>
              <a:t>Altersarmut</a:t>
            </a:r>
          </a:p>
        </p:txBody>
      </p:sp>
      <p:sp>
        <p:nvSpPr>
          <p:cNvPr id="16" name="Textfeld 15"/>
          <p:cNvSpPr txBox="1"/>
          <p:nvPr/>
        </p:nvSpPr>
        <p:spPr>
          <a:xfrm>
            <a:off x="8058070" y="3787157"/>
            <a:ext cx="1735309" cy="369332"/>
          </a:xfrm>
          <a:prstGeom prst="rect">
            <a:avLst/>
          </a:prstGeom>
          <a:noFill/>
        </p:spPr>
        <p:txBody>
          <a:bodyPr wrap="square" rtlCol="0">
            <a:spAutoFit/>
          </a:bodyPr>
          <a:lstStyle/>
          <a:p>
            <a:r>
              <a:rPr lang="de-DE" dirty="0">
                <a:latin typeface="Arial" panose="020B0604020202020204" pitchFamily="34" charset="0"/>
                <a:cs typeface="Arial" panose="020B0604020202020204" pitchFamily="34" charset="0"/>
              </a:rPr>
              <a:t>Familie + Beruf</a:t>
            </a:r>
          </a:p>
        </p:txBody>
      </p:sp>
      <p:sp>
        <p:nvSpPr>
          <p:cNvPr id="17" name="Textfeld 16"/>
          <p:cNvSpPr txBox="1"/>
          <p:nvPr/>
        </p:nvSpPr>
        <p:spPr>
          <a:xfrm>
            <a:off x="6959409" y="6020999"/>
            <a:ext cx="2319891" cy="369332"/>
          </a:xfrm>
          <a:prstGeom prst="rect">
            <a:avLst/>
          </a:prstGeom>
          <a:noFill/>
        </p:spPr>
        <p:txBody>
          <a:bodyPr wrap="square" rtlCol="0">
            <a:spAutoFit/>
          </a:bodyPr>
          <a:lstStyle/>
          <a:p>
            <a:r>
              <a:rPr lang="de-DE" dirty="0">
                <a:latin typeface="Arial" panose="020B0604020202020204" pitchFamily="34" charset="0"/>
                <a:cs typeface="Arial" panose="020B0604020202020204" pitchFamily="34" charset="0"/>
              </a:rPr>
              <a:t>gerechte Bezahlung</a:t>
            </a:r>
          </a:p>
        </p:txBody>
      </p:sp>
      <p:sp>
        <p:nvSpPr>
          <p:cNvPr id="18" name="Textfeld 17"/>
          <p:cNvSpPr txBox="1"/>
          <p:nvPr/>
        </p:nvSpPr>
        <p:spPr>
          <a:xfrm>
            <a:off x="5393461" y="5738728"/>
            <a:ext cx="1953669" cy="369332"/>
          </a:xfrm>
          <a:prstGeom prst="rect">
            <a:avLst/>
          </a:prstGeom>
          <a:noFill/>
        </p:spPr>
        <p:txBody>
          <a:bodyPr wrap="square" rtlCol="0">
            <a:spAutoFit/>
          </a:bodyPr>
          <a:lstStyle/>
          <a:p>
            <a:r>
              <a:rPr lang="de-DE" dirty="0">
                <a:latin typeface="Arial" panose="020B0604020202020204" pitchFamily="34" charset="0"/>
                <a:cs typeface="Arial" panose="020B0604020202020204" pitchFamily="34" charset="0"/>
              </a:rPr>
              <a:t>Frauen + Kirche</a:t>
            </a:r>
          </a:p>
        </p:txBody>
      </p:sp>
      <p:sp>
        <p:nvSpPr>
          <p:cNvPr id="19" name="Textfeld 18"/>
          <p:cNvSpPr txBox="1"/>
          <p:nvPr/>
        </p:nvSpPr>
        <p:spPr>
          <a:xfrm>
            <a:off x="4780521" y="5355624"/>
            <a:ext cx="1953669" cy="369332"/>
          </a:xfrm>
          <a:prstGeom prst="rect">
            <a:avLst/>
          </a:prstGeom>
          <a:noFill/>
        </p:spPr>
        <p:txBody>
          <a:bodyPr wrap="square" rtlCol="0">
            <a:spAutoFit/>
          </a:bodyPr>
          <a:lstStyle/>
          <a:p>
            <a:r>
              <a:rPr lang="de-DE" dirty="0">
                <a:latin typeface="Arial" panose="020B0604020202020204" pitchFamily="34" charset="0"/>
                <a:cs typeface="Arial" panose="020B0604020202020204" pitchFamily="34" charset="0"/>
              </a:rPr>
              <a:t>Zukunft der Erde</a:t>
            </a:r>
          </a:p>
        </p:txBody>
      </p:sp>
      <p:sp>
        <p:nvSpPr>
          <p:cNvPr id="20" name="Textfeld 19"/>
          <p:cNvSpPr txBox="1"/>
          <p:nvPr/>
        </p:nvSpPr>
        <p:spPr>
          <a:xfrm>
            <a:off x="2743059" y="2222384"/>
            <a:ext cx="1247691" cy="369332"/>
          </a:xfrm>
          <a:prstGeom prst="rect">
            <a:avLst/>
          </a:prstGeom>
          <a:noFill/>
        </p:spPr>
        <p:txBody>
          <a:bodyPr wrap="square" rtlCol="0">
            <a:spAutoFit/>
          </a:bodyPr>
          <a:lstStyle/>
          <a:p>
            <a:r>
              <a:rPr lang="de-DE" dirty="0">
                <a:latin typeface="Arial" panose="020B0604020202020204" pitchFamily="34" charset="0"/>
                <a:cs typeface="Arial" panose="020B0604020202020204" pitchFamily="34" charset="0"/>
              </a:rPr>
              <a:t>Freizeit</a:t>
            </a:r>
          </a:p>
        </p:txBody>
      </p:sp>
      <p:sp>
        <p:nvSpPr>
          <p:cNvPr id="21" name="Textfeld 20"/>
          <p:cNvSpPr txBox="1"/>
          <p:nvPr/>
        </p:nvSpPr>
        <p:spPr>
          <a:xfrm>
            <a:off x="139997" y="4034300"/>
            <a:ext cx="1247691" cy="369332"/>
          </a:xfrm>
          <a:prstGeom prst="rect">
            <a:avLst/>
          </a:prstGeom>
          <a:noFill/>
        </p:spPr>
        <p:txBody>
          <a:bodyPr wrap="square" rtlCol="0">
            <a:spAutoFit/>
          </a:bodyPr>
          <a:lstStyle/>
          <a:p>
            <a:r>
              <a:rPr lang="de-DE" dirty="0">
                <a:latin typeface="Arial" panose="020B0604020202020204" pitchFamily="34" charset="0"/>
                <a:cs typeface="Arial" panose="020B0604020202020204" pitchFamily="34" charset="0"/>
              </a:rPr>
              <a:t>Kreatives</a:t>
            </a:r>
          </a:p>
        </p:txBody>
      </p:sp>
    </p:spTree>
    <p:extLst>
      <p:ext uri="{BB962C8B-B14F-4D97-AF65-F5344CB8AC3E}">
        <p14:creationId xmlns:p14="http://schemas.microsoft.com/office/powerpoint/2010/main" val="23021464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2">
            <a:extLst>
              <a:ext uri="{FF2B5EF4-FFF2-40B4-BE49-F238E27FC236}">
                <a16:creationId xmlns="" xmlns:a16="http://schemas.microsoft.com/office/drawing/2014/main" id="{4BB7ACBE-F2A0-164D-8CB5-42BBC0DBDD69}"/>
              </a:ext>
            </a:extLst>
          </p:cNvPr>
          <p:cNvSpPr txBox="1">
            <a:spLocks/>
          </p:cNvSpPr>
          <p:nvPr/>
        </p:nvSpPr>
        <p:spPr>
          <a:xfrm>
            <a:off x="721099" y="1124744"/>
            <a:ext cx="8698521" cy="483157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eaLnBrk="0" fontAlgn="base" hangingPunct="0">
              <a:spcBef>
                <a:spcPts val="600"/>
              </a:spcBef>
              <a:spcAft>
                <a:spcPts val="1200"/>
              </a:spcAft>
              <a:buClr>
                <a:srgbClr val="FF0000"/>
              </a:buClr>
            </a:pPr>
            <a:r>
              <a:rPr lang="de-DE" sz="2400" b="1" dirty="0">
                <a:solidFill>
                  <a:srgbClr val="FF0000"/>
                </a:solidFill>
                <a:ea typeface="Calibri" panose="020F0502020204030204" pitchFamily="34" charset="0"/>
                <a:sym typeface="Wingdings" panose="05000000000000000000" pitchFamily="2" charset="2"/>
              </a:rPr>
              <a:t>                     Warum jetzt?</a:t>
            </a:r>
            <a:endParaRPr lang="de-DE" sz="1600" dirty="0">
              <a:solidFill>
                <a:schemeClr val="tx1"/>
              </a:solidFill>
              <a:ea typeface="Calibri" panose="020F0502020204030204" pitchFamily="34" charset="0"/>
              <a:sym typeface="Wingdings" panose="05000000000000000000" pitchFamily="2" charset="2"/>
            </a:endParaRPr>
          </a:p>
          <a:p>
            <a:pPr marL="342900" indent="-342900" algn="l" eaLnBrk="0" fontAlgn="base" hangingPunct="0">
              <a:spcBef>
                <a:spcPts val="600"/>
              </a:spcBef>
              <a:spcAft>
                <a:spcPts val="1600"/>
              </a:spcAft>
              <a:buClr>
                <a:srgbClr val="FF0000"/>
              </a:buClr>
              <a:buFont typeface="Arial" panose="020B0604020202020204" pitchFamily="34" charset="0"/>
              <a:buChar char="•"/>
            </a:pPr>
            <a:r>
              <a:rPr lang="de-DE" sz="1600" dirty="0">
                <a:solidFill>
                  <a:schemeClr val="tx1"/>
                </a:solidFill>
                <a:ea typeface="Calibri" panose="020F0502020204030204" pitchFamily="34" charset="0"/>
                <a:sym typeface="Wingdings" panose="05000000000000000000" pitchFamily="2" charset="2"/>
              </a:rPr>
              <a:t>Kosten sind gestiegen: z.B.                 2010:	38 Cent   </a:t>
            </a:r>
            <a:br>
              <a:rPr lang="de-DE" sz="1600" dirty="0">
                <a:solidFill>
                  <a:schemeClr val="tx1"/>
                </a:solidFill>
                <a:ea typeface="Calibri" panose="020F0502020204030204" pitchFamily="34" charset="0"/>
                <a:sym typeface="Wingdings" panose="05000000000000000000" pitchFamily="2" charset="2"/>
              </a:rPr>
            </a:br>
            <a:r>
              <a:rPr lang="de-DE" sz="1600" dirty="0">
                <a:solidFill>
                  <a:schemeClr val="tx1"/>
                </a:solidFill>
                <a:ea typeface="Calibri" panose="020F0502020204030204" pitchFamily="34" charset="0"/>
                <a:sym typeface="Wingdings" panose="05000000000000000000" pitchFamily="2" charset="2"/>
              </a:rPr>
              <a:t>				  2022:	83 Cent</a:t>
            </a:r>
          </a:p>
          <a:p>
            <a:pPr marL="720725" indent="-342900" algn="l" eaLnBrk="0" fontAlgn="base" hangingPunct="0">
              <a:spcBef>
                <a:spcPts val="600"/>
              </a:spcBef>
              <a:spcAft>
                <a:spcPts val="1600"/>
              </a:spcAft>
              <a:buClr>
                <a:srgbClr val="FF0000"/>
              </a:buClr>
              <a:buFont typeface="Arial" panose="020B0604020202020204" pitchFamily="34" charset="0"/>
              <a:buChar char="•"/>
              <a:tabLst>
                <a:tab pos="5738813" algn="l"/>
              </a:tabLst>
            </a:pPr>
            <a:r>
              <a:rPr lang="de-DE" sz="1600" dirty="0">
                <a:solidFill>
                  <a:schemeClr val="tx1"/>
                </a:solidFill>
                <a:ea typeface="Calibri" panose="020F0502020204030204" pitchFamily="34" charset="0"/>
                <a:sym typeface="Wingdings" panose="05000000000000000000" pitchFamily="2" charset="2"/>
              </a:rPr>
              <a:t>Unsere Mitgliederzahl ist gesunken:	2010:	</a:t>
            </a:r>
            <a:r>
              <a:rPr lang="de-DE" sz="1600" dirty="0" smtClean="0">
                <a:solidFill>
                  <a:schemeClr val="tx1"/>
                </a:solidFill>
                <a:ea typeface="Calibri" panose="020F0502020204030204" pitchFamily="34" charset="0"/>
                <a:sym typeface="Wingdings" panose="05000000000000000000" pitchFamily="2" charset="2"/>
              </a:rPr>
              <a:t>550.000 </a:t>
            </a:r>
            <a:r>
              <a:rPr lang="de-DE" sz="1600" dirty="0">
                <a:solidFill>
                  <a:schemeClr val="tx1"/>
                </a:solidFill>
                <a:ea typeface="Calibri" panose="020F0502020204030204" pitchFamily="34" charset="0"/>
                <a:sym typeface="Wingdings" panose="05000000000000000000" pitchFamily="2" charset="2"/>
              </a:rPr>
              <a:t>Mitglieder</a:t>
            </a:r>
            <a:br>
              <a:rPr lang="de-DE" sz="1600" dirty="0">
                <a:solidFill>
                  <a:schemeClr val="tx1"/>
                </a:solidFill>
                <a:ea typeface="Calibri" panose="020F0502020204030204" pitchFamily="34" charset="0"/>
                <a:sym typeface="Wingdings" panose="05000000000000000000" pitchFamily="2" charset="2"/>
              </a:rPr>
            </a:br>
            <a:r>
              <a:rPr lang="de-DE" sz="1600" dirty="0">
                <a:solidFill>
                  <a:schemeClr val="tx1"/>
                </a:solidFill>
                <a:ea typeface="Calibri" panose="020F0502020204030204" pitchFamily="34" charset="0"/>
                <a:sym typeface="Wingdings" panose="05000000000000000000" pitchFamily="2" charset="2"/>
              </a:rPr>
              <a:t>	2022:	350.000 Mitglieder</a:t>
            </a:r>
          </a:p>
          <a:p>
            <a:pPr marL="1258888" indent="-342900" algn="l" eaLnBrk="0" fontAlgn="base" hangingPunct="0">
              <a:spcBef>
                <a:spcPts val="600"/>
              </a:spcBef>
              <a:spcAft>
                <a:spcPts val="1600"/>
              </a:spcAft>
              <a:buClr>
                <a:srgbClr val="FF0000"/>
              </a:buClr>
              <a:buFont typeface="Arial" panose="020B0604020202020204" pitchFamily="34" charset="0"/>
              <a:buChar char="•"/>
              <a:tabLst>
                <a:tab pos="5738813" algn="l"/>
              </a:tabLst>
            </a:pPr>
            <a:r>
              <a:rPr lang="de-DE" sz="1600" dirty="0">
                <a:solidFill>
                  <a:schemeClr val="tx1"/>
                </a:solidFill>
                <a:ea typeface="Calibri" panose="020F0502020204030204" pitchFamily="34" charset="0"/>
                <a:sym typeface="Wingdings" panose="05000000000000000000" pitchFamily="2" charset="2"/>
              </a:rPr>
              <a:t>Kosten wurden zwar eingespart:	2010:	39 Stellen</a:t>
            </a:r>
            <a:br>
              <a:rPr lang="de-DE" sz="1600" dirty="0">
                <a:solidFill>
                  <a:schemeClr val="tx1"/>
                </a:solidFill>
                <a:ea typeface="Calibri" panose="020F0502020204030204" pitchFamily="34" charset="0"/>
                <a:sym typeface="Wingdings" panose="05000000000000000000" pitchFamily="2" charset="2"/>
              </a:rPr>
            </a:br>
            <a:r>
              <a:rPr lang="de-DE" sz="1600" dirty="0">
                <a:solidFill>
                  <a:schemeClr val="tx1"/>
                </a:solidFill>
                <a:ea typeface="Calibri" panose="020F0502020204030204" pitchFamily="34" charset="0"/>
                <a:sym typeface="Wingdings" panose="05000000000000000000" pitchFamily="2" charset="2"/>
              </a:rPr>
              <a:t>	2022:	32,65 Stellen</a:t>
            </a:r>
            <a:br>
              <a:rPr lang="de-DE" sz="1600" dirty="0">
                <a:solidFill>
                  <a:schemeClr val="tx1"/>
                </a:solidFill>
                <a:ea typeface="Calibri" panose="020F0502020204030204" pitchFamily="34" charset="0"/>
                <a:sym typeface="Wingdings" panose="05000000000000000000" pitchFamily="2" charset="2"/>
              </a:rPr>
            </a:br>
            <a:r>
              <a:rPr lang="de-DE" sz="1600" dirty="0">
                <a:solidFill>
                  <a:schemeClr val="tx1"/>
                </a:solidFill>
                <a:ea typeface="Calibri" panose="020F0502020204030204" pitchFamily="34" charset="0"/>
                <a:sym typeface="Wingdings" panose="05000000000000000000" pitchFamily="2" charset="2"/>
              </a:rPr>
              <a:t/>
            </a:r>
            <a:br>
              <a:rPr lang="de-DE" sz="1600" dirty="0">
                <a:solidFill>
                  <a:schemeClr val="tx1"/>
                </a:solidFill>
                <a:ea typeface="Calibri" panose="020F0502020204030204" pitchFamily="34" charset="0"/>
                <a:sym typeface="Wingdings" panose="05000000000000000000" pitchFamily="2" charset="2"/>
              </a:rPr>
            </a:br>
            <a:r>
              <a:rPr lang="de-DE" sz="1600" dirty="0">
                <a:solidFill>
                  <a:schemeClr val="tx1"/>
                </a:solidFill>
                <a:ea typeface="Calibri" panose="020F0502020204030204" pitchFamily="34" charset="0"/>
                <a:sym typeface="Wingdings" panose="05000000000000000000" pitchFamily="2" charset="2"/>
              </a:rPr>
              <a:t>	2010: 	11 Ausgaben</a:t>
            </a:r>
            <a:br>
              <a:rPr lang="de-DE" sz="1600" dirty="0">
                <a:solidFill>
                  <a:schemeClr val="tx1"/>
                </a:solidFill>
                <a:ea typeface="Calibri" panose="020F0502020204030204" pitchFamily="34" charset="0"/>
                <a:sym typeface="Wingdings" panose="05000000000000000000" pitchFamily="2" charset="2"/>
              </a:rPr>
            </a:br>
            <a:r>
              <a:rPr lang="de-DE" sz="1600" dirty="0">
                <a:solidFill>
                  <a:schemeClr val="tx1"/>
                </a:solidFill>
                <a:ea typeface="Calibri" panose="020F0502020204030204" pitchFamily="34" charset="0"/>
                <a:sym typeface="Wingdings" panose="05000000000000000000" pitchFamily="2" charset="2"/>
              </a:rPr>
              <a:t>	2022:	  6 Ausgaben</a:t>
            </a:r>
            <a:br>
              <a:rPr lang="de-DE" sz="1600" dirty="0">
                <a:solidFill>
                  <a:schemeClr val="tx1"/>
                </a:solidFill>
                <a:ea typeface="Calibri" panose="020F0502020204030204" pitchFamily="34" charset="0"/>
                <a:sym typeface="Wingdings" panose="05000000000000000000" pitchFamily="2" charset="2"/>
              </a:rPr>
            </a:br>
            <a:endParaRPr lang="de-DE" sz="500" dirty="0">
              <a:solidFill>
                <a:schemeClr val="tx1"/>
              </a:solidFill>
              <a:ea typeface="Calibri" panose="020F0502020204030204" pitchFamily="34" charset="0"/>
              <a:sym typeface="Wingdings" panose="05000000000000000000" pitchFamily="2" charset="2"/>
            </a:endParaRPr>
          </a:p>
          <a:p>
            <a:pPr marL="342900" indent="-342900" algn="l" eaLnBrk="0" fontAlgn="base" hangingPunct="0">
              <a:spcBef>
                <a:spcPts val="600"/>
              </a:spcBef>
              <a:spcAft>
                <a:spcPts val="1600"/>
              </a:spcAft>
              <a:buClr>
                <a:srgbClr val="FF0000"/>
              </a:buClr>
              <a:buFont typeface="Arial" panose="020B0604020202020204" pitchFamily="34" charset="0"/>
              <a:buChar char="•"/>
            </a:pPr>
            <a:r>
              <a:rPr lang="de-DE" sz="1600" dirty="0">
                <a:solidFill>
                  <a:schemeClr val="tx1"/>
                </a:solidFill>
                <a:ea typeface="Calibri" panose="020F0502020204030204" pitchFamily="34" charset="0"/>
                <a:sym typeface="Wingdings" panose="05000000000000000000" pitchFamily="2" charset="2"/>
              </a:rPr>
              <a:t>Doch ab 2024 werden die Einnahmen für den kfd-Bundesverband nicht mehr ausreichen. </a:t>
            </a:r>
            <a:br>
              <a:rPr lang="de-DE" sz="1600" dirty="0">
                <a:solidFill>
                  <a:schemeClr val="tx1"/>
                </a:solidFill>
                <a:ea typeface="Calibri" panose="020F0502020204030204" pitchFamily="34" charset="0"/>
                <a:sym typeface="Wingdings" panose="05000000000000000000" pitchFamily="2" charset="2"/>
              </a:rPr>
            </a:br>
            <a:r>
              <a:rPr lang="de-DE" sz="1600" dirty="0">
                <a:solidFill>
                  <a:schemeClr val="tx1"/>
                </a:solidFill>
                <a:ea typeface="Calibri" panose="020F0502020204030204" pitchFamily="34" charset="0"/>
                <a:sym typeface="Wingdings" panose="05000000000000000000" pitchFamily="2" charset="2"/>
              </a:rPr>
              <a:t>Die </a:t>
            </a:r>
            <a:r>
              <a:rPr lang="de-DE" sz="1600" dirty="0" smtClean="0">
                <a:solidFill>
                  <a:schemeClr val="tx1"/>
                </a:solidFill>
                <a:ea typeface="Calibri" panose="020F0502020204030204" pitchFamily="34" charset="0"/>
                <a:sym typeface="Wingdings" panose="05000000000000000000" pitchFamily="2" charset="2"/>
              </a:rPr>
              <a:t>Rücklagen sind </a:t>
            </a:r>
            <a:r>
              <a:rPr lang="de-DE" sz="1600" dirty="0">
                <a:solidFill>
                  <a:schemeClr val="tx1"/>
                </a:solidFill>
                <a:ea typeface="Calibri" panose="020F0502020204030204" pitchFamily="34" charset="0"/>
                <a:sym typeface="Wingdings" panose="05000000000000000000" pitchFamily="2" charset="2"/>
              </a:rPr>
              <a:t>aufgebraucht. </a:t>
            </a:r>
          </a:p>
          <a:p>
            <a:pPr marL="342900" indent="-342900" algn="l" eaLnBrk="0" fontAlgn="base" hangingPunct="0">
              <a:spcBef>
                <a:spcPts val="0"/>
              </a:spcBef>
              <a:spcAft>
                <a:spcPts val="1600"/>
              </a:spcAft>
              <a:buClr>
                <a:srgbClr val="FF0000"/>
              </a:buClr>
              <a:buFont typeface="Arial" panose="020B0604020202020204" pitchFamily="34" charset="0"/>
              <a:buChar char="•"/>
            </a:pPr>
            <a:r>
              <a:rPr lang="de-DE" sz="1600" dirty="0">
                <a:solidFill>
                  <a:schemeClr val="tx1"/>
                </a:solidFill>
                <a:ea typeface="Calibri" panose="020F0502020204030204" pitchFamily="34" charset="0"/>
                <a:sym typeface="Wingdings" panose="05000000000000000000" pitchFamily="2" charset="2"/>
              </a:rPr>
              <a:t>Der Bundesverbandsanteil ist 14 Jahre lang stabil geblieben, 6 Jahre länger als ursprünglich berechnet. </a:t>
            </a:r>
            <a:br>
              <a:rPr lang="de-DE" sz="1600" dirty="0">
                <a:solidFill>
                  <a:schemeClr val="tx1"/>
                </a:solidFill>
                <a:ea typeface="Calibri" panose="020F0502020204030204" pitchFamily="34" charset="0"/>
                <a:sym typeface="Wingdings" panose="05000000000000000000" pitchFamily="2" charset="2"/>
              </a:rPr>
            </a:br>
            <a:r>
              <a:rPr lang="de-DE" sz="1600" dirty="0">
                <a:solidFill>
                  <a:schemeClr val="tx1"/>
                </a:solidFill>
                <a:ea typeface="Calibri" panose="020F0502020204030204" pitchFamily="34" charset="0"/>
                <a:sym typeface="Wingdings" panose="05000000000000000000" pitchFamily="2" charset="2"/>
              </a:rPr>
              <a:t>Die Anpassung war eigentlich für 2023 vorgesehen, </a:t>
            </a:r>
            <a:br>
              <a:rPr lang="de-DE" sz="1600" dirty="0">
                <a:solidFill>
                  <a:schemeClr val="tx1"/>
                </a:solidFill>
                <a:ea typeface="Calibri" panose="020F0502020204030204" pitchFamily="34" charset="0"/>
                <a:sym typeface="Wingdings" panose="05000000000000000000" pitchFamily="2" charset="2"/>
              </a:rPr>
            </a:br>
            <a:r>
              <a:rPr lang="de-DE" sz="1600" dirty="0">
                <a:solidFill>
                  <a:schemeClr val="tx1"/>
                </a:solidFill>
                <a:ea typeface="Calibri" panose="020F0502020204030204" pitchFamily="34" charset="0"/>
                <a:sym typeface="Wingdings" panose="05000000000000000000" pitchFamily="2" charset="2"/>
              </a:rPr>
              <a:t>wurde aber wegen der Coronapandemie um 1 Jahr geschoben. </a:t>
            </a:r>
            <a:r>
              <a:rPr lang="de-DE" sz="1600" b="1" dirty="0">
                <a:ea typeface="Calibri" panose="020F0502020204030204" pitchFamily="34" charset="0"/>
                <a:cs typeface="Times New Roman" panose="02020603050405020304" pitchFamily="18" charset="0"/>
              </a:rPr>
              <a:t> </a:t>
            </a:r>
            <a:endParaRPr lang="de-DE" sz="1600" dirty="0">
              <a:cs typeface="Times New Roman" panose="02020603050405020304" pitchFamily="18" charset="0"/>
            </a:endParaRPr>
          </a:p>
          <a:p>
            <a:endParaRPr lang="de-DE" sz="2800" dirty="0">
              <a:cs typeface="Times New Roman" panose="02020603050405020304" pitchFamily="18" charset="0"/>
            </a:endParaRPr>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8864" y="1484784"/>
            <a:ext cx="792088" cy="792088"/>
          </a:xfrm>
          <a:prstGeom prst="rect">
            <a:avLst/>
          </a:prstGeom>
        </p:spPr>
      </p:pic>
      <p:pic>
        <p:nvPicPr>
          <p:cNvPr id="4" name="Grafi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02496" y="2386569"/>
            <a:ext cx="1167805" cy="773499"/>
          </a:xfrm>
          <a:prstGeom prst="rect">
            <a:avLst/>
          </a:prstGeom>
        </p:spPr>
      </p:pic>
      <p:pic>
        <p:nvPicPr>
          <p:cNvPr id="5" name="Grafik 4"/>
          <p:cNvPicPr>
            <a:picLocks noChangeAspect="1"/>
          </p:cNvPicPr>
          <p:nvPr/>
        </p:nvPicPr>
        <p:blipFill rotWithShape="1">
          <a:blip r:embed="rId5" cstate="print">
            <a:extLst>
              <a:ext uri="{28A0092B-C50C-407E-A947-70E740481C1C}">
                <a14:useLocalDpi xmlns:a14="http://schemas.microsoft.com/office/drawing/2010/main" val="0"/>
              </a:ext>
            </a:extLst>
          </a:blip>
          <a:srcRect l="14105" t="39263" r="29619" b="9162"/>
          <a:stretch/>
        </p:blipFill>
        <p:spPr>
          <a:xfrm>
            <a:off x="5070360" y="3160068"/>
            <a:ext cx="1368153" cy="720081"/>
          </a:xfrm>
          <a:prstGeom prst="rect">
            <a:avLst/>
          </a:prstGeom>
        </p:spPr>
      </p:pic>
      <p:pic>
        <p:nvPicPr>
          <p:cNvPr id="7" name="Grafik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02091" y="3895971"/>
            <a:ext cx="736421" cy="957946"/>
          </a:xfrm>
          <a:prstGeom prst="rect">
            <a:avLst/>
          </a:prstGeom>
          <a:ln>
            <a:solidFill>
              <a:srgbClr val="FF0000"/>
            </a:solidFill>
          </a:ln>
        </p:spPr>
      </p:pic>
    </p:spTree>
    <p:extLst>
      <p:ext uri="{BB962C8B-B14F-4D97-AF65-F5344CB8AC3E}">
        <p14:creationId xmlns:p14="http://schemas.microsoft.com/office/powerpoint/2010/main" val="23462995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2">
            <a:extLst>
              <a:ext uri="{FF2B5EF4-FFF2-40B4-BE49-F238E27FC236}">
                <a16:creationId xmlns="" xmlns:a16="http://schemas.microsoft.com/office/drawing/2014/main" id="{4BB7ACBE-F2A0-164D-8CB5-42BBC0DBDD69}"/>
              </a:ext>
            </a:extLst>
          </p:cNvPr>
          <p:cNvSpPr txBox="1">
            <a:spLocks/>
          </p:cNvSpPr>
          <p:nvPr/>
        </p:nvSpPr>
        <p:spPr>
          <a:xfrm>
            <a:off x="704529" y="1700808"/>
            <a:ext cx="4968552" cy="129386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de-DE" sz="2400" b="1" dirty="0">
                <a:solidFill>
                  <a:srgbClr val="FF0000"/>
                </a:solidFill>
                <a:ea typeface="Calibri" panose="020F0502020204030204" pitchFamily="34" charset="0"/>
                <a:cs typeface="Times New Roman" panose="02020603050405020304" pitchFamily="18" charset="0"/>
              </a:rPr>
              <a:t>Warum so viel?</a:t>
            </a:r>
          </a:p>
          <a:p>
            <a:pPr algn="l">
              <a:spcBef>
                <a:spcPts val="600"/>
              </a:spcBef>
              <a:spcAft>
                <a:spcPts val="600"/>
              </a:spcAft>
            </a:pPr>
            <a:endParaRPr lang="de-DE" sz="1600" b="1" dirty="0">
              <a:solidFill>
                <a:schemeClr val="tx1"/>
              </a:solidFill>
              <a:cs typeface="Times New Roman" panose="02020603050405020304" pitchFamily="18" charset="0"/>
            </a:endParaRPr>
          </a:p>
          <a:p>
            <a:pPr marL="342900" indent="-342900" algn="l" eaLnBrk="0" fontAlgn="base" hangingPunct="0">
              <a:spcBef>
                <a:spcPts val="600"/>
              </a:spcBef>
              <a:spcAft>
                <a:spcPts val="600"/>
              </a:spcAft>
              <a:buClr>
                <a:srgbClr val="FF0000"/>
              </a:buClr>
              <a:buFont typeface="Arial" panose="020B0604020202020204" pitchFamily="34" charset="0"/>
              <a:buChar char="•"/>
            </a:pPr>
            <a:r>
              <a:rPr lang="de-DE" sz="1600" dirty="0">
                <a:solidFill>
                  <a:schemeClr val="tx1"/>
                </a:solidFill>
                <a:ea typeface="Calibri" panose="020F0502020204030204" pitchFamily="34" charset="0"/>
                <a:sym typeface="Wingdings" panose="05000000000000000000" pitchFamily="2" charset="2"/>
              </a:rPr>
              <a:t>Es gibt keine jährlichen Erhöhungen, </a:t>
            </a:r>
          </a:p>
          <a:p>
            <a:pPr marL="342900" indent="-342900" algn="l" eaLnBrk="0" fontAlgn="base" hangingPunct="0">
              <a:spcBef>
                <a:spcPts val="600"/>
              </a:spcBef>
              <a:spcAft>
                <a:spcPts val="600"/>
              </a:spcAft>
              <a:buClr>
                <a:srgbClr val="FF0000"/>
              </a:buClr>
              <a:buFont typeface="Arial" panose="020B0604020202020204" pitchFamily="34" charset="0"/>
              <a:buChar char="•"/>
            </a:pPr>
            <a:endParaRPr lang="de-DE" sz="1600" dirty="0">
              <a:solidFill>
                <a:schemeClr val="tx1"/>
              </a:solidFill>
              <a:ea typeface="Calibri" panose="020F0502020204030204" pitchFamily="34" charset="0"/>
              <a:sym typeface="Wingdings" panose="05000000000000000000" pitchFamily="2" charset="2"/>
            </a:endParaRPr>
          </a:p>
          <a:p>
            <a:pPr marL="342900" indent="-342900" algn="l" eaLnBrk="0" fontAlgn="base" hangingPunct="0">
              <a:spcBef>
                <a:spcPts val="600"/>
              </a:spcBef>
              <a:spcAft>
                <a:spcPts val="600"/>
              </a:spcAft>
              <a:buClr>
                <a:srgbClr val="FF0000"/>
              </a:buClr>
              <a:buFont typeface="Arial" panose="020B0604020202020204" pitchFamily="34" charset="0"/>
              <a:buChar char="•"/>
            </a:pPr>
            <a:endParaRPr lang="de-DE" sz="1600" dirty="0">
              <a:solidFill>
                <a:schemeClr val="tx1"/>
              </a:solidFill>
              <a:ea typeface="Calibri" panose="020F0502020204030204" pitchFamily="34" charset="0"/>
              <a:sym typeface="Wingdings" panose="05000000000000000000" pitchFamily="2" charset="2"/>
            </a:endParaRPr>
          </a:p>
        </p:txBody>
      </p:sp>
      <p:pic>
        <p:nvPicPr>
          <p:cNvPr id="5" name="Grafik 4"/>
          <p:cNvPicPr>
            <a:picLocks noChangeAspect="1"/>
          </p:cNvPicPr>
          <p:nvPr/>
        </p:nvPicPr>
        <p:blipFill>
          <a:blip r:embed="rId3" cstate="print"/>
          <a:stretch>
            <a:fillRect/>
          </a:stretch>
        </p:blipFill>
        <p:spPr>
          <a:xfrm>
            <a:off x="5799893" y="2528644"/>
            <a:ext cx="3378240" cy="936360"/>
          </a:xfrm>
          <a:prstGeom prst="rect">
            <a:avLst/>
          </a:prstGeom>
        </p:spPr>
      </p:pic>
      <p:pic>
        <p:nvPicPr>
          <p:cNvPr id="7" name="Grafik 6"/>
          <p:cNvPicPr>
            <a:picLocks noChangeAspect="1"/>
          </p:cNvPicPr>
          <p:nvPr/>
        </p:nvPicPr>
        <p:blipFill>
          <a:blip r:embed="rId4" cstate="print"/>
          <a:stretch>
            <a:fillRect/>
          </a:stretch>
        </p:blipFill>
        <p:spPr>
          <a:xfrm>
            <a:off x="5793142" y="3824660"/>
            <a:ext cx="3378240" cy="936360"/>
          </a:xfrm>
          <a:prstGeom prst="rect">
            <a:avLst/>
          </a:prstGeom>
        </p:spPr>
      </p:pic>
      <p:pic>
        <p:nvPicPr>
          <p:cNvPr id="8" name="Grafik 7"/>
          <p:cNvPicPr>
            <a:picLocks noChangeAspect="1"/>
          </p:cNvPicPr>
          <p:nvPr/>
        </p:nvPicPr>
        <p:blipFill>
          <a:blip r:embed="rId5" cstate="print"/>
          <a:stretch>
            <a:fillRect/>
          </a:stretch>
        </p:blipFill>
        <p:spPr>
          <a:xfrm>
            <a:off x="4679933" y="5120676"/>
            <a:ext cx="4498200" cy="936360"/>
          </a:xfrm>
          <a:prstGeom prst="rect">
            <a:avLst/>
          </a:prstGeom>
        </p:spPr>
      </p:pic>
      <p:sp>
        <p:nvSpPr>
          <p:cNvPr id="9" name="Inhaltsplatzhalter 2">
            <a:extLst>
              <a:ext uri="{FF2B5EF4-FFF2-40B4-BE49-F238E27FC236}">
                <a16:creationId xmlns="" xmlns:a16="http://schemas.microsoft.com/office/drawing/2014/main" id="{4BB7ACBE-F2A0-164D-8CB5-42BBC0DBDD69}"/>
              </a:ext>
            </a:extLst>
          </p:cNvPr>
          <p:cNvSpPr txBox="1">
            <a:spLocks/>
          </p:cNvSpPr>
          <p:nvPr/>
        </p:nvSpPr>
        <p:spPr>
          <a:xfrm>
            <a:off x="704528" y="3739344"/>
            <a:ext cx="4968553" cy="50444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eaLnBrk="0" fontAlgn="base" hangingPunct="0">
              <a:spcBef>
                <a:spcPts val="600"/>
              </a:spcBef>
              <a:spcAft>
                <a:spcPts val="600"/>
              </a:spcAft>
              <a:buClr>
                <a:srgbClr val="FF0000"/>
              </a:buClr>
              <a:buFont typeface="Arial" panose="020B0604020202020204" pitchFamily="34" charset="0"/>
              <a:buChar char="•"/>
            </a:pPr>
            <a:r>
              <a:rPr lang="de-DE" sz="1600" dirty="0">
                <a:solidFill>
                  <a:schemeClr val="tx1"/>
                </a:solidFill>
                <a:ea typeface="Calibri" panose="020F0502020204030204" pitchFamily="34" charset="0"/>
                <a:sym typeface="Wingdings" panose="05000000000000000000" pitchFamily="2" charset="2"/>
              </a:rPr>
              <a:t>sondern Anpassung in größeren Zeitabständen.</a:t>
            </a:r>
          </a:p>
        </p:txBody>
      </p:sp>
      <p:sp>
        <p:nvSpPr>
          <p:cNvPr id="10" name="Inhaltsplatzhalter 2">
            <a:extLst>
              <a:ext uri="{FF2B5EF4-FFF2-40B4-BE49-F238E27FC236}">
                <a16:creationId xmlns="" xmlns:a16="http://schemas.microsoft.com/office/drawing/2014/main" id="{4BB7ACBE-F2A0-164D-8CB5-42BBC0DBDD69}"/>
              </a:ext>
            </a:extLst>
          </p:cNvPr>
          <p:cNvSpPr txBox="1">
            <a:spLocks/>
          </p:cNvSpPr>
          <p:nvPr/>
        </p:nvSpPr>
        <p:spPr>
          <a:xfrm>
            <a:off x="704528" y="5119974"/>
            <a:ext cx="3888432" cy="69776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eaLnBrk="0" fontAlgn="base" hangingPunct="0">
              <a:spcBef>
                <a:spcPts val="600"/>
              </a:spcBef>
              <a:spcAft>
                <a:spcPts val="600"/>
              </a:spcAft>
              <a:buClr>
                <a:srgbClr val="FF0000"/>
              </a:buClr>
              <a:buFont typeface="Arial" panose="020B0604020202020204" pitchFamily="34" charset="0"/>
              <a:buChar char="•"/>
            </a:pPr>
            <a:r>
              <a:rPr lang="de-DE" sz="1600" dirty="0">
                <a:solidFill>
                  <a:schemeClr val="tx1"/>
                </a:solidFill>
                <a:ea typeface="Calibri" panose="020F0502020204030204" pitchFamily="34" charset="0"/>
                <a:sym typeface="Wingdings" panose="05000000000000000000" pitchFamily="2" charset="2"/>
              </a:rPr>
              <a:t>Circa 8 Jahre soll der Bundesverbandsbeitrag</a:t>
            </a:r>
            <a:br>
              <a:rPr lang="de-DE" sz="1600" dirty="0">
                <a:solidFill>
                  <a:schemeClr val="tx1"/>
                </a:solidFill>
                <a:ea typeface="Calibri" panose="020F0502020204030204" pitchFamily="34" charset="0"/>
                <a:sym typeface="Wingdings" panose="05000000000000000000" pitchFamily="2" charset="2"/>
              </a:rPr>
            </a:br>
            <a:r>
              <a:rPr lang="de-DE" sz="1600" dirty="0">
                <a:solidFill>
                  <a:schemeClr val="tx1"/>
                </a:solidFill>
                <a:ea typeface="Calibri" panose="020F0502020204030204" pitchFamily="34" charset="0"/>
                <a:sym typeface="Wingdings" panose="05000000000000000000" pitchFamily="2" charset="2"/>
              </a:rPr>
              <a:t>jetzt wieder stabil bleiben.</a:t>
            </a:r>
          </a:p>
        </p:txBody>
      </p:sp>
      <p:cxnSp>
        <p:nvCxnSpPr>
          <p:cNvPr id="15" name="Gerader Verbinder 14"/>
          <p:cNvCxnSpPr/>
          <p:nvPr/>
        </p:nvCxnSpPr>
        <p:spPr>
          <a:xfrm>
            <a:off x="5784614" y="2323021"/>
            <a:ext cx="3560874" cy="1249739"/>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17" name="Gerader Verbinder 16"/>
          <p:cNvCxnSpPr/>
          <p:nvPr/>
        </p:nvCxnSpPr>
        <p:spPr>
          <a:xfrm flipV="1">
            <a:off x="5809037" y="2230907"/>
            <a:ext cx="3384375" cy="1390464"/>
          </a:xfrm>
          <a:prstGeom prst="line">
            <a:avLst/>
          </a:prstGeom>
          <a:ln w="476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74596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328936" y="1556792"/>
            <a:ext cx="9577064" cy="5001369"/>
          </a:xfrm>
          <a:prstGeom prst="rect">
            <a:avLst/>
          </a:prstGeom>
        </p:spPr>
        <p:txBody>
          <a:bodyPr wrap="square">
            <a:spAutoFit/>
          </a:bodyPr>
          <a:lstStyle/>
          <a:p>
            <a:r>
              <a:rPr lang="de-DE" sz="20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Wie setzt sich unser kfd-Mitgliedsbeitrag zusammen</a:t>
            </a:r>
            <a:r>
              <a:rPr lang="de-DE" sz="2000" b="1" dirty="0" smtClean="0">
                <a:solidFill>
                  <a:srgbClr val="FF0000"/>
                </a:solidFill>
                <a:latin typeface="Arial" panose="020B0604020202020204" pitchFamily="34" charset="0"/>
                <a:ea typeface="Calibri" panose="020F0502020204030204" pitchFamily="34" charset="0"/>
                <a:cs typeface="Times New Roman" panose="02020603050405020304" pitchFamily="18" charset="0"/>
              </a:rPr>
              <a:t>?</a:t>
            </a:r>
          </a:p>
          <a:p>
            <a:endParaRPr lang="de-DE" sz="2000" b="1" dirty="0">
              <a:solidFill>
                <a:srgbClr val="FF0000"/>
              </a:solidFill>
              <a:latin typeface="Arial" panose="020B0604020202020204" pitchFamily="34" charset="0"/>
              <a:ea typeface="Calibri" panose="020F0502020204030204" pitchFamily="34" charset="0"/>
              <a:cs typeface="Times New Roman" panose="02020603050405020304" pitchFamily="18" charset="0"/>
            </a:endParaRPr>
          </a:p>
          <a:p>
            <a:r>
              <a:rPr lang="de-DE" sz="1100" b="1" dirty="0" smtClean="0">
                <a:latin typeface="Arial" panose="020B0604020202020204" pitchFamily="34" charset="0"/>
                <a:ea typeface="Calibri" panose="020F0502020204030204" pitchFamily="34" charset="0"/>
                <a:cs typeface="Arial" panose="020B0604020202020204" pitchFamily="34" charset="0"/>
              </a:rPr>
              <a:t>							    aktuell	              unser Vorschlag</a:t>
            </a:r>
            <a:endParaRPr lang="de-DE" sz="1100" b="1" dirty="0" smtClean="0">
              <a:latin typeface="Arial" panose="020B0604020202020204" pitchFamily="34" charset="0"/>
              <a:ea typeface="Calibri" panose="020F0502020204030204" pitchFamily="34" charset="0"/>
              <a:cs typeface="Arial" panose="020B0604020202020204" pitchFamily="34" charset="0"/>
            </a:endParaRPr>
          </a:p>
          <a:p>
            <a:r>
              <a:rPr lang="de-DE" b="1" dirty="0" smtClean="0">
                <a:latin typeface="Arial" panose="020B0604020202020204" pitchFamily="34" charset="0"/>
                <a:ea typeface="Calibri" panose="020F0502020204030204" pitchFamily="34" charset="0"/>
                <a:cs typeface="Arial" panose="020B0604020202020204" pitchFamily="34" charset="0"/>
              </a:rPr>
              <a:t>Mitgliedsbeitrag </a:t>
            </a:r>
            <a:r>
              <a:rPr lang="de-DE" b="1" dirty="0">
                <a:latin typeface="Arial" panose="020B0604020202020204" pitchFamily="34" charset="0"/>
                <a:ea typeface="Calibri" panose="020F0502020204030204" pitchFamily="34" charset="0"/>
                <a:cs typeface="Arial" panose="020B0604020202020204" pitchFamily="34" charset="0"/>
              </a:rPr>
              <a:t>unserer Orts-</a:t>
            </a:r>
            <a:r>
              <a:rPr lang="de-DE" b="1" dirty="0" err="1">
                <a:latin typeface="Arial" panose="020B0604020202020204" pitchFamily="34" charset="0"/>
                <a:ea typeface="Calibri" panose="020F0502020204030204" pitchFamily="34" charset="0"/>
                <a:cs typeface="Arial" panose="020B0604020202020204" pitchFamily="34" charset="0"/>
              </a:rPr>
              <a:t>kfd</a:t>
            </a:r>
            <a:r>
              <a:rPr lang="de-DE" b="1" dirty="0">
                <a:latin typeface="Arial" panose="020B0604020202020204" pitchFamily="34" charset="0"/>
                <a:ea typeface="Calibri" panose="020F0502020204030204" pitchFamily="34" charset="0"/>
                <a:cs typeface="Arial" panose="020B0604020202020204" pitchFamily="34" charset="0"/>
              </a:rPr>
              <a:t> </a:t>
            </a:r>
            <a:r>
              <a:rPr lang="de-DE" b="1" dirty="0" smtClean="0">
                <a:latin typeface="Arial" panose="020B0604020202020204" pitchFamily="34" charset="0"/>
                <a:ea typeface="Calibri" panose="020F0502020204030204" pitchFamily="34" charset="0"/>
                <a:cs typeface="Arial" panose="020B0604020202020204" pitchFamily="34" charset="0"/>
              </a:rPr>
              <a:t>bis 79 Jahre	               </a:t>
            </a:r>
            <a:r>
              <a:rPr lang="de-DE" b="1" dirty="0" smtClean="0">
                <a:latin typeface="Arial" panose="020B0604020202020204" pitchFamily="34" charset="0"/>
                <a:ea typeface="Calibri" panose="020F0502020204030204" pitchFamily="34" charset="0"/>
                <a:cs typeface="Arial" panose="020B0604020202020204" pitchFamily="34" charset="0"/>
              </a:rPr>
              <a:t>18,00 €		      30€</a:t>
            </a:r>
            <a:endParaRPr lang="de-DE" b="1" dirty="0" smtClean="0">
              <a:latin typeface="Arial" panose="020B0604020202020204" pitchFamily="34" charset="0"/>
              <a:ea typeface="Calibri" panose="020F0502020204030204" pitchFamily="34" charset="0"/>
              <a:cs typeface="Arial" panose="020B0604020202020204" pitchFamily="34" charset="0"/>
            </a:endParaRPr>
          </a:p>
          <a:p>
            <a:r>
              <a:rPr lang="de-DE" b="1" dirty="0" smtClean="0">
                <a:latin typeface="Arial" panose="020B0604020202020204" pitchFamily="34" charset="0"/>
                <a:ea typeface="Calibri" panose="020F0502020204030204" pitchFamily="34" charset="0"/>
                <a:cs typeface="Arial" panose="020B0604020202020204" pitchFamily="34" charset="0"/>
              </a:rPr>
              <a:t>Mitgliedsbeitrag unserer Orts-</a:t>
            </a:r>
            <a:r>
              <a:rPr lang="de-DE" b="1" dirty="0" err="1" smtClean="0">
                <a:latin typeface="Arial" panose="020B0604020202020204" pitchFamily="34" charset="0"/>
                <a:ea typeface="Calibri" panose="020F0502020204030204" pitchFamily="34" charset="0"/>
                <a:cs typeface="Arial" panose="020B0604020202020204" pitchFamily="34" charset="0"/>
              </a:rPr>
              <a:t>kfd</a:t>
            </a:r>
            <a:r>
              <a:rPr lang="de-DE" b="1" dirty="0" smtClean="0">
                <a:latin typeface="Arial" panose="020B0604020202020204" pitchFamily="34" charset="0"/>
                <a:ea typeface="Calibri" panose="020F0502020204030204" pitchFamily="34" charset="0"/>
                <a:cs typeface="Arial" panose="020B0604020202020204" pitchFamily="34" charset="0"/>
              </a:rPr>
              <a:t> ab 80 Jahre		  </a:t>
            </a:r>
            <a:r>
              <a:rPr lang="de-DE" b="1" dirty="0" smtClean="0">
                <a:latin typeface="Arial" panose="020B0604020202020204" pitchFamily="34" charset="0"/>
                <a:ea typeface="Calibri" panose="020F0502020204030204" pitchFamily="34" charset="0"/>
                <a:cs typeface="Arial" panose="020B0604020202020204" pitchFamily="34" charset="0"/>
              </a:rPr>
              <a:t> </a:t>
            </a:r>
            <a:r>
              <a:rPr lang="de-DE" b="1" dirty="0" smtClean="0">
                <a:latin typeface="Arial" panose="020B0604020202020204" pitchFamily="34" charset="0"/>
                <a:ea typeface="Calibri" panose="020F0502020204030204" pitchFamily="34" charset="0"/>
                <a:cs typeface="Arial" panose="020B0604020202020204" pitchFamily="34" charset="0"/>
              </a:rPr>
              <a:t>9,00 €              </a:t>
            </a:r>
            <a:r>
              <a:rPr lang="de-DE" b="1" dirty="0" smtClean="0">
                <a:latin typeface="Arial" panose="020B0604020202020204" pitchFamily="34" charset="0"/>
                <a:ea typeface="Calibri" panose="020F0502020204030204" pitchFamily="34" charset="0"/>
                <a:cs typeface="Arial" panose="020B0604020202020204" pitchFamily="34" charset="0"/>
              </a:rPr>
              <a:t>        20€</a:t>
            </a:r>
            <a:endParaRPr lang="de-DE" b="1" dirty="0">
              <a:latin typeface="Arial" panose="020B0604020202020204" pitchFamily="34" charset="0"/>
              <a:ea typeface="Calibri" panose="020F0502020204030204" pitchFamily="34" charset="0"/>
              <a:cs typeface="Arial" panose="020B0604020202020204" pitchFamily="34" charset="0"/>
            </a:endParaRPr>
          </a:p>
          <a:p>
            <a:endParaRPr lang="de-DE" sz="800" dirty="0">
              <a:latin typeface="Arial" panose="020B0604020202020204" pitchFamily="34" charset="0"/>
              <a:ea typeface="Calibri" panose="020F0502020204030204" pitchFamily="34" charset="0"/>
              <a:cs typeface="Arial" panose="020B0604020202020204" pitchFamily="34" charset="0"/>
            </a:endParaRPr>
          </a:p>
          <a:p>
            <a:pPr marL="342900" indent="-342900" eaLnBrk="0" fontAlgn="base" hangingPunct="0">
              <a:spcBef>
                <a:spcPct val="20000"/>
              </a:spcBef>
              <a:spcAft>
                <a:spcPct val="30000"/>
              </a:spcAft>
              <a:buClr>
                <a:srgbClr val="FF0000"/>
              </a:buClr>
              <a:buFont typeface="Symbol" pitchFamily="18" charset="2"/>
              <a:buChar char="-"/>
              <a:tabLst>
                <a:tab pos="4748213" algn="l"/>
                <a:tab pos="7440613" algn="dec"/>
              </a:tabLst>
            </a:pPr>
            <a:r>
              <a:rPr lang="de-DE" sz="1600" b="1" dirty="0" smtClean="0">
                <a:latin typeface="Arial" panose="020B0604020202020204" pitchFamily="34" charset="0"/>
                <a:ea typeface="Calibri" panose="020F0502020204030204" pitchFamily="34" charset="0"/>
                <a:cs typeface="Arial" panose="020B0604020202020204" pitchFamily="34" charset="0"/>
              </a:rPr>
              <a:t>Versicherung	                                 </a:t>
            </a:r>
            <a:r>
              <a:rPr lang="de-DE" sz="1600" b="1" dirty="0" smtClean="0">
                <a:latin typeface="Arial" panose="020B0604020202020204" pitchFamily="34" charset="0"/>
                <a:ea typeface="Calibri" panose="020F0502020204030204" pitchFamily="34" charset="0"/>
                <a:cs typeface="Arial" panose="020B0604020202020204" pitchFamily="34" charset="0"/>
              </a:rPr>
              <a:t>0,80 €	                       0,80€</a:t>
            </a:r>
          </a:p>
          <a:p>
            <a:pPr marL="342900" indent="-342900" eaLnBrk="0" fontAlgn="base" hangingPunct="0">
              <a:spcBef>
                <a:spcPct val="20000"/>
              </a:spcBef>
              <a:spcAft>
                <a:spcPct val="30000"/>
              </a:spcAft>
              <a:buClr>
                <a:srgbClr val="FF0000"/>
              </a:buClr>
              <a:buFont typeface="Symbol" pitchFamily="18" charset="2"/>
              <a:buChar char="-"/>
              <a:tabLst>
                <a:tab pos="4748213" algn="l"/>
                <a:tab pos="7440613" algn="dec"/>
              </a:tabLst>
            </a:pPr>
            <a:r>
              <a:rPr lang="de-DE" sz="1600" b="1" dirty="0" smtClean="0">
                <a:latin typeface="Arial" panose="020B0604020202020204" pitchFamily="34" charset="0"/>
                <a:ea typeface="Calibri" panose="020F0502020204030204" pitchFamily="34" charset="0"/>
                <a:cs typeface="Arial" panose="020B0604020202020204" pitchFamily="34" charset="0"/>
              </a:rPr>
              <a:t>Beitrag für den </a:t>
            </a:r>
            <a:r>
              <a:rPr lang="de-DE" sz="1600" b="1" dirty="0" err="1" smtClean="0">
                <a:latin typeface="Arial" panose="020B0604020202020204" pitchFamily="34" charset="0"/>
                <a:ea typeface="Calibri" panose="020F0502020204030204" pitchFamily="34" charset="0"/>
                <a:cs typeface="Arial" panose="020B0604020202020204" pitchFamily="34" charset="0"/>
              </a:rPr>
              <a:t>kfd</a:t>
            </a:r>
            <a:r>
              <a:rPr lang="de-DE" sz="1600" b="1" dirty="0" smtClean="0">
                <a:latin typeface="Arial" panose="020B0604020202020204" pitchFamily="34" charset="0"/>
                <a:ea typeface="Calibri" panose="020F0502020204030204" pitchFamily="34" charset="0"/>
                <a:cs typeface="Arial" panose="020B0604020202020204" pitchFamily="34" charset="0"/>
              </a:rPr>
              <a:t>-Bezirk Delbrück-Hövelhof:                                 0,10 €	                       0,10€</a:t>
            </a:r>
          </a:p>
          <a:p>
            <a:pPr marL="342900" indent="-342900" eaLnBrk="0" fontAlgn="base" hangingPunct="0">
              <a:spcBef>
                <a:spcPct val="20000"/>
              </a:spcBef>
              <a:spcAft>
                <a:spcPct val="30000"/>
              </a:spcAft>
              <a:buClr>
                <a:srgbClr val="FF0000"/>
              </a:buClr>
              <a:buFont typeface="Symbol" pitchFamily="18" charset="2"/>
              <a:buChar char="-"/>
              <a:tabLst>
                <a:tab pos="4748213" algn="l"/>
                <a:tab pos="7440613" algn="dec"/>
              </a:tabLst>
            </a:pPr>
            <a:r>
              <a:rPr lang="de-DE" sz="1600" b="1" dirty="0" smtClean="0">
                <a:latin typeface="Arial" panose="020B0604020202020204" pitchFamily="34" charset="0"/>
                <a:ea typeface="Calibri" panose="020F0502020204030204" pitchFamily="34" charset="0"/>
                <a:cs typeface="Arial" panose="020B0604020202020204" pitchFamily="34" charset="0"/>
              </a:rPr>
              <a:t>Beitrag </a:t>
            </a:r>
            <a:r>
              <a:rPr lang="de-DE" sz="1600" b="1" dirty="0">
                <a:latin typeface="Arial" panose="020B0604020202020204" pitchFamily="34" charset="0"/>
                <a:ea typeface="Calibri" panose="020F0502020204030204" pitchFamily="34" charset="0"/>
                <a:cs typeface="Arial" panose="020B0604020202020204" pitchFamily="34" charset="0"/>
              </a:rPr>
              <a:t>für den </a:t>
            </a:r>
            <a:r>
              <a:rPr lang="de-DE" sz="1600" b="1" dirty="0" err="1" smtClean="0">
                <a:latin typeface="Arial" panose="020B0604020202020204" pitchFamily="34" charset="0"/>
                <a:ea typeface="Calibri" panose="020F0502020204030204" pitchFamily="34" charset="0"/>
                <a:cs typeface="Arial" panose="020B0604020202020204" pitchFamily="34" charset="0"/>
              </a:rPr>
              <a:t>kfd</a:t>
            </a:r>
            <a:r>
              <a:rPr lang="de-DE" sz="1600" b="1" dirty="0" smtClean="0">
                <a:latin typeface="Arial" panose="020B0604020202020204" pitchFamily="34" charset="0"/>
                <a:ea typeface="Calibri" panose="020F0502020204030204" pitchFamily="34" charset="0"/>
                <a:cs typeface="Arial" panose="020B0604020202020204" pitchFamily="34" charset="0"/>
              </a:rPr>
              <a:t>-Diözesanverband Paderborn</a:t>
            </a:r>
          </a:p>
          <a:p>
            <a:pPr marL="342900" indent="-342900" eaLnBrk="0" fontAlgn="base" hangingPunct="0">
              <a:spcBef>
                <a:spcPct val="20000"/>
              </a:spcBef>
              <a:spcAft>
                <a:spcPct val="30000"/>
              </a:spcAft>
              <a:buClr>
                <a:srgbClr val="FF0000"/>
              </a:buClr>
              <a:tabLst>
                <a:tab pos="4748213" algn="l"/>
                <a:tab pos="7440613" algn="dec"/>
              </a:tabLst>
            </a:pPr>
            <a:r>
              <a:rPr lang="de-DE" sz="1600" b="1" dirty="0" smtClean="0">
                <a:latin typeface="Arial" panose="020B0604020202020204" pitchFamily="34" charset="0"/>
                <a:ea typeface="Calibri" panose="020F0502020204030204" pitchFamily="34" charset="0"/>
                <a:cs typeface="Arial" panose="020B0604020202020204" pitchFamily="34" charset="0"/>
              </a:rPr>
              <a:t>      </a:t>
            </a:r>
            <a:r>
              <a:rPr lang="de-DE" sz="1600" b="1" dirty="0">
                <a:latin typeface="Arial" panose="020B0604020202020204" pitchFamily="34" charset="0"/>
                <a:ea typeface="Calibri" panose="020F0502020204030204" pitchFamily="34" charset="0"/>
                <a:cs typeface="Arial" panose="020B0604020202020204" pitchFamily="34" charset="0"/>
              </a:rPr>
              <a:t>seit 2007 und </a:t>
            </a:r>
            <a:r>
              <a:rPr lang="de-DE" sz="1600" b="1" dirty="0" smtClean="0">
                <a:latin typeface="Arial" panose="020B0604020202020204" pitchFamily="34" charset="0"/>
                <a:ea typeface="Calibri" panose="020F0502020204030204" pitchFamily="34" charset="0"/>
                <a:cs typeface="Arial" panose="020B0604020202020204" pitchFamily="34" charset="0"/>
              </a:rPr>
              <a:t>weiterhin:                                                                      </a:t>
            </a:r>
            <a:r>
              <a:rPr lang="de-DE" sz="1600" b="1" dirty="0" smtClean="0">
                <a:latin typeface="Arial" panose="020B0604020202020204" pitchFamily="34" charset="0"/>
                <a:ea typeface="Calibri" panose="020F0502020204030204" pitchFamily="34" charset="0"/>
                <a:cs typeface="Arial" panose="020B0604020202020204" pitchFamily="34" charset="0"/>
              </a:rPr>
              <a:t>0,55 €	                       0,55€</a:t>
            </a:r>
            <a:endParaRPr lang="de-DE" sz="1600" b="1" dirty="0">
              <a:latin typeface="Arial" panose="020B0604020202020204" pitchFamily="34" charset="0"/>
              <a:ea typeface="Calibri" panose="020F0502020204030204" pitchFamily="34" charset="0"/>
              <a:cs typeface="Arial" panose="020B0604020202020204" pitchFamily="34" charset="0"/>
            </a:endParaRPr>
          </a:p>
          <a:p>
            <a:pPr marL="342900" lvl="0" indent="-342900" eaLnBrk="0" fontAlgn="base" hangingPunct="0">
              <a:spcBef>
                <a:spcPct val="20000"/>
              </a:spcBef>
              <a:spcAft>
                <a:spcPct val="30000"/>
              </a:spcAft>
              <a:buClr>
                <a:srgbClr val="FF0000"/>
              </a:buClr>
              <a:buFont typeface="Symbol" pitchFamily="18" charset="2"/>
              <a:buChar char="-"/>
              <a:tabLst>
                <a:tab pos="4748213" algn="l"/>
                <a:tab pos="7440613" algn="dec"/>
              </a:tabLst>
            </a:pPr>
            <a:r>
              <a:rPr lang="de-DE" sz="1600" b="1" u="sng" dirty="0" smtClean="0">
                <a:latin typeface="Arial" panose="020B0604020202020204" pitchFamily="34" charset="0"/>
                <a:ea typeface="Calibri" panose="020F0502020204030204" pitchFamily="34" charset="0"/>
                <a:cs typeface="Arial" panose="020B0604020202020204" pitchFamily="34" charset="0"/>
              </a:rPr>
              <a:t>Beitrag für den kfd-Bundesverband	</a:t>
            </a:r>
            <a:r>
              <a:rPr lang="de-DE" sz="1400" b="1" u="sng" dirty="0" smtClean="0">
                <a:latin typeface="Arial" panose="020B0604020202020204" pitchFamily="34" charset="0"/>
                <a:ea typeface="Calibri" panose="020F0502020204030204" pitchFamily="34" charset="0"/>
                <a:cs typeface="Arial" panose="020B0604020202020204" pitchFamily="34" charset="0"/>
              </a:rPr>
              <a:t>bis einschl. 2023</a:t>
            </a:r>
            <a:r>
              <a:rPr lang="de-DE" sz="1600" b="1" u="sng" dirty="0" smtClean="0">
                <a:latin typeface="Arial" panose="020B0604020202020204" pitchFamily="34" charset="0"/>
                <a:ea typeface="Calibri" panose="020F0502020204030204" pitchFamily="34" charset="0"/>
                <a:cs typeface="Arial" panose="020B0604020202020204" pitchFamily="34" charset="0"/>
              </a:rPr>
              <a:t>:  </a:t>
            </a:r>
            <a:r>
              <a:rPr lang="de-DE" sz="1600" b="1" u="sng" dirty="0" smtClean="0">
                <a:latin typeface="Arial" panose="020B0604020202020204" pitchFamily="34" charset="0"/>
                <a:ea typeface="Calibri" panose="020F0502020204030204" pitchFamily="34" charset="0"/>
                <a:cs typeface="Arial" panose="020B0604020202020204" pitchFamily="34" charset="0"/>
              </a:rPr>
              <a:t>    12,00 €            </a:t>
            </a:r>
            <a:r>
              <a:rPr lang="de-DE" sz="1400" b="1" u="sng" dirty="0" smtClean="0">
                <a:latin typeface="Arial" panose="020B0604020202020204" pitchFamily="34" charset="0"/>
                <a:ea typeface="Calibri" panose="020F0502020204030204" pitchFamily="34" charset="0"/>
                <a:cs typeface="Arial" panose="020B0604020202020204" pitchFamily="34" charset="0"/>
              </a:rPr>
              <a:t>ab 2024   </a:t>
            </a:r>
            <a:r>
              <a:rPr lang="de-DE" sz="1600" b="1" u="sng" dirty="0" smtClean="0">
                <a:latin typeface="Arial" panose="020B0604020202020204" pitchFamily="34" charset="0"/>
                <a:ea typeface="Calibri" panose="020F0502020204030204" pitchFamily="34" charset="0"/>
                <a:cs typeface="Arial" panose="020B0604020202020204" pitchFamily="34" charset="0"/>
              </a:rPr>
              <a:t>22€</a:t>
            </a:r>
            <a:endParaRPr lang="de-DE" sz="1600" b="1" u="sng" dirty="0" smtClean="0">
              <a:latin typeface="Arial" panose="020B0604020202020204" pitchFamily="34" charset="0"/>
              <a:ea typeface="Calibri" panose="020F0502020204030204" pitchFamily="34" charset="0"/>
              <a:cs typeface="Arial" panose="020B0604020202020204" pitchFamily="34" charset="0"/>
            </a:endParaRPr>
          </a:p>
          <a:p>
            <a:pPr marL="342900" lvl="0" indent="-342900" eaLnBrk="0" fontAlgn="base" hangingPunct="0">
              <a:spcBef>
                <a:spcPct val="20000"/>
              </a:spcBef>
              <a:spcAft>
                <a:spcPct val="30000"/>
              </a:spcAft>
              <a:buClr>
                <a:srgbClr val="FF0000"/>
              </a:buClr>
              <a:tabLst>
                <a:tab pos="4748213" algn="l"/>
                <a:tab pos="7440613" algn="dec"/>
              </a:tabLst>
            </a:pPr>
            <a:r>
              <a:rPr lang="de-DE" sz="1600" b="1" dirty="0" smtClean="0">
                <a:latin typeface="Arial" panose="020B0604020202020204" pitchFamily="34" charset="0"/>
                <a:ea typeface="Calibri" panose="020F0502020204030204" pitchFamily="34" charset="0"/>
                <a:cs typeface="Arial" panose="020B0604020202020204" pitchFamily="34" charset="0"/>
              </a:rPr>
              <a:t>=    Beitrag für </a:t>
            </a:r>
            <a:r>
              <a:rPr lang="de-DE" sz="1600" b="1" dirty="0" err="1" smtClean="0">
                <a:latin typeface="Arial" panose="020B0604020202020204" pitchFamily="34" charset="0"/>
                <a:ea typeface="Calibri" panose="020F0502020204030204" pitchFamily="34" charset="0"/>
                <a:cs typeface="Arial" panose="020B0604020202020204" pitchFamily="34" charset="0"/>
              </a:rPr>
              <a:t>kfd</a:t>
            </a:r>
            <a:r>
              <a:rPr lang="de-DE" sz="1600" b="1" dirty="0" smtClean="0">
                <a:latin typeface="Arial" panose="020B0604020202020204" pitchFamily="34" charset="0"/>
                <a:ea typeface="Calibri" panose="020F0502020204030204" pitchFamily="34" charset="0"/>
                <a:cs typeface="Arial" panose="020B0604020202020204" pitchFamily="34" charset="0"/>
              </a:rPr>
              <a:t>-Gemeinschaft Westenholz - Mitglieder bis 79 Jahre    4,55 </a:t>
            </a:r>
            <a:r>
              <a:rPr lang="de-DE" sz="1600" b="1" dirty="0" smtClean="0">
                <a:latin typeface="Arial" panose="020B0604020202020204" pitchFamily="34" charset="0"/>
                <a:ea typeface="Calibri" panose="020F0502020204030204" pitchFamily="34" charset="0"/>
                <a:cs typeface="Arial" panose="020B0604020202020204" pitchFamily="34" charset="0"/>
              </a:rPr>
              <a:t>€	6,55€</a:t>
            </a:r>
            <a:endParaRPr lang="de-DE" sz="1600" b="1" dirty="0" smtClean="0">
              <a:latin typeface="Arial" panose="020B0604020202020204" pitchFamily="34" charset="0"/>
              <a:ea typeface="Calibri" panose="020F0502020204030204" pitchFamily="34" charset="0"/>
              <a:cs typeface="Arial" panose="020B0604020202020204" pitchFamily="34" charset="0"/>
            </a:endParaRPr>
          </a:p>
          <a:p>
            <a:pPr marL="342900" lvl="0" indent="-342900" eaLnBrk="0" fontAlgn="base" hangingPunct="0">
              <a:spcBef>
                <a:spcPct val="20000"/>
              </a:spcBef>
              <a:spcAft>
                <a:spcPct val="30000"/>
              </a:spcAft>
              <a:buClr>
                <a:srgbClr val="FF0000"/>
              </a:buClr>
              <a:tabLst>
                <a:tab pos="4748213" algn="l"/>
                <a:tab pos="7440613" algn="dec"/>
              </a:tabLst>
            </a:pPr>
            <a:r>
              <a:rPr lang="de-DE" sz="1600" b="1" dirty="0" smtClean="0">
                <a:latin typeface="Arial" panose="020B0604020202020204" pitchFamily="34" charset="0"/>
                <a:ea typeface="Calibri" panose="020F0502020204030204" pitchFamily="34" charset="0"/>
                <a:cs typeface="Arial" panose="020B0604020202020204" pitchFamily="34" charset="0"/>
              </a:rPr>
              <a:t>=    Beitrag für </a:t>
            </a:r>
            <a:r>
              <a:rPr lang="de-DE" sz="1600" b="1" dirty="0" err="1" smtClean="0">
                <a:latin typeface="Arial" panose="020B0604020202020204" pitchFamily="34" charset="0"/>
                <a:ea typeface="Calibri" panose="020F0502020204030204" pitchFamily="34" charset="0"/>
                <a:cs typeface="Arial" panose="020B0604020202020204" pitchFamily="34" charset="0"/>
              </a:rPr>
              <a:t>kfd</a:t>
            </a:r>
            <a:r>
              <a:rPr lang="de-DE" sz="1600" b="1" dirty="0" smtClean="0">
                <a:latin typeface="Arial" panose="020B0604020202020204" pitchFamily="34" charset="0"/>
                <a:ea typeface="Calibri" panose="020F0502020204030204" pitchFamily="34" charset="0"/>
                <a:cs typeface="Arial" panose="020B0604020202020204" pitchFamily="34" charset="0"/>
              </a:rPr>
              <a:t>-Gemeinschaft Westenholz -  Mitglieder ab 80 Jahre  </a:t>
            </a:r>
            <a:r>
              <a:rPr lang="de-DE" sz="16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- 4,45 </a:t>
            </a:r>
            <a:r>
              <a:rPr lang="de-DE" sz="16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a:t>
            </a:r>
            <a:r>
              <a:rPr lang="de-DE" sz="16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de-DE" sz="16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         </a:t>
            </a:r>
            <a:r>
              <a:rPr lang="de-DE" sz="16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- 3,45€</a:t>
            </a:r>
            <a:r>
              <a:rPr lang="de-DE" sz="1400" dirty="0" smtClean="0">
                <a:latin typeface="Arial" panose="020B0604020202020204" pitchFamily="34" charset="0"/>
                <a:ea typeface="Calibri" panose="020F0502020204030204" pitchFamily="34" charset="0"/>
                <a:cs typeface="Arial" panose="020B0604020202020204" pitchFamily="34" charset="0"/>
              </a:rPr>
              <a:t>	</a:t>
            </a:r>
            <a:r>
              <a:rPr lang="de-DE" sz="1400" dirty="0" smtClean="0">
                <a:latin typeface="Arial" panose="020B0604020202020204" pitchFamily="34" charset="0"/>
                <a:ea typeface="Calibri" panose="020F0502020204030204" pitchFamily="34" charset="0"/>
                <a:cs typeface="Arial" panose="020B0604020202020204" pitchFamily="34" charset="0"/>
              </a:rPr>
              <a:t>	</a:t>
            </a:r>
            <a:r>
              <a:rPr lang="de-DE" sz="1400" dirty="0">
                <a:latin typeface="Arial" panose="020B0604020202020204" pitchFamily="34" charset="0"/>
                <a:ea typeface="Calibri" panose="020F0502020204030204" pitchFamily="34" charset="0"/>
                <a:cs typeface="Arial" panose="020B0604020202020204" pitchFamily="34" charset="0"/>
              </a:rPr>
              <a:t>	</a:t>
            </a:r>
          </a:p>
          <a:p>
            <a:pPr lvl="0" eaLnBrk="0" fontAlgn="base" hangingPunct="0">
              <a:spcBef>
                <a:spcPct val="20000"/>
              </a:spcBef>
              <a:spcAft>
                <a:spcPct val="30000"/>
              </a:spcAft>
              <a:buClr>
                <a:srgbClr val="FF0000"/>
              </a:buClr>
              <a:tabLst>
                <a:tab pos="4748213" algn="l"/>
                <a:tab pos="7440613" algn="dec"/>
              </a:tabLst>
            </a:pPr>
            <a:r>
              <a:rPr lang="de-DE" sz="1400" dirty="0" smtClean="0">
                <a:latin typeface="Arial" panose="020B0604020202020204" pitchFamily="34" charset="0"/>
                <a:ea typeface="Calibri" panose="020F0502020204030204" pitchFamily="34" charset="0"/>
                <a:cs typeface="Arial" panose="020B0604020202020204" pitchFamily="34" charset="0"/>
              </a:rPr>
              <a:t>      </a:t>
            </a:r>
            <a:endParaRPr lang="de-DE" sz="1400" b="1" dirty="0" smtClean="0">
              <a:latin typeface="Arial" panose="020B0604020202020204" pitchFamily="34" charset="0"/>
              <a:ea typeface="Calibri" panose="020F0502020204030204" pitchFamily="34" charset="0"/>
              <a:cs typeface="Arial" panose="020B0604020202020204" pitchFamily="34" charset="0"/>
            </a:endParaRPr>
          </a:p>
          <a:p>
            <a:pPr lvl="0" eaLnBrk="0" fontAlgn="base" hangingPunct="0">
              <a:spcBef>
                <a:spcPct val="20000"/>
              </a:spcBef>
              <a:spcAft>
                <a:spcPct val="30000"/>
              </a:spcAft>
              <a:buClr>
                <a:srgbClr val="FF0000"/>
              </a:buClr>
            </a:pPr>
            <a:endParaRPr lang="de-DE" dirty="0">
              <a:latin typeface="Arial" panose="020B0604020202020204" pitchFamily="34" charset="0"/>
              <a:ea typeface="Calibri" panose="020F0502020204030204" pitchFamily="34" charset="0"/>
              <a:cs typeface="Arial" panose="020B0604020202020204" pitchFamily="34" charset="0"/>
            </a:endParaRPr>
          </a:p>
        </p:txBody>
      </p:sp>
      <p:cxnSp>
        <p:nvCxnSpPr>
          <p:cNvPr id="3" name="Gerader Verbinder 2"/>
          <p:cNvCxnSpPr/>
          <p:nvPr/>
        </p:nvCxnSpPr>
        <p:spPr>
          <a:xfrm>
            <a:off x="8193360" y="2276872"/>
            <a:ext cx="0" cy="34563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41073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632520" y="1556792"/>
            <a:ext cx="8784976" cy="4365298"/>
          </a:xfrm>
          <a:prstGeom prst="rect">
            <a:avLst/>
          </a:prstGeom>
        </p:spPr>
        <p:txBody>
          <a:bodyPr wrap="square">
            <a:spAutoFit/>
          </a:bodyPr>
          <a:lstStyle/>
          <a:p>
            <a:r>
              <a:rPr lang="de-DE" sz="21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Wird auch der Anteil, </a:t>
            </a:r>
            <a:r>
              <a:rPr lang="de-DE" sz="2100" b="1" dirty="0" smtClean="0">
                <a:solidFill>
                  <a:srgbClr val="FF0000"/>
                </a:solidFill>
                <a:latin typeface="Arial" panose="020B0604020202020204" pitchFamily="34" charset="0"/>
                <a:ea typeface="Calibri" panose="020F0502020204030204" pitchFamily="34" charset="0"/>
                <a:cs typeface="Times New Roman" panose="02020603050405020304" pitchFamily="18" charset="0"/>
              </a:rPr>
              <a:t>der </a:t>
            </a:r>
            <a:r>
              <a:rPr lang="de-DE" sz="21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in unserer Gemeinschaft bleibt, erhöht</a:t>
            </a:r>
            <a:r>
              <a:rPr lang="de-DE" sz="2100" b="1" dirty="0" smtClean="0">
                <a:solidFill>
                  <a:srgbClr val="FF0000"/>
                </a:solidFill>
                <a:latin typeface="Arial" panose="020B0604020202020204" pitchFamily="34" charset="0"/>
                <a:ea typeface="Calibri" panose="020F0502020204030204" pitchFamily="34" charset="0"/>
                <a:cs typeface="Times New Roman" panose="02020603050405020304" pitchFamily="18" charset="0"/>
              </a:rPr>
              <a:t>?</a:t>
            </a:r>
          </a:p>
          <a:p>
            <a:endParaRPr lang="de-DE" sz="800" b="1" dirty="0">
              <a:solidFill>
                <a:srgbClr val="FF0000"/>
              </a:solidFill>
              <a:latin typeface="Arial" panose="020B0604020202020204" pitchFamily="34" charset="0"/>
              <a:ea typeface="Calibri" panose="020F0502020204030204" pitchFamily="34" charset="0"/>
              <a:cs typeface="Times New Roman" panose="02020603050405020304" pitchFamily="18" charset="0"/>
            </a:endParaRPr>
          </a:p>
          <a:p>
            <a:r>
              <a:rPr lang="de-DE" sz="2000" b="1" dirty="0" smtClean="0">
                <a:solidFill>
                  <a:srgbClr val="FF0000"/>
                </a:solidFill>
                <a:latin typeface="Arial" panose="020B0604020202020204" pitchFamily="34" charset="0"/>
                <a:ea typeface="Calibri" panose="020F0502020204030204" pitchFamily="34" charset="0"/>
                <a:cs typeface="Times New Roman" panose="02020603050405020304" pitchFamily="18" charset="0"/>
              </a:rPr>
              <a:t>Das </a:t>
            </a:r>
            <a:r>
              <a:rPr lang="de-DE" sz="20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entscheidet jede Mitgliederversammlung </a:t>
            </a:r>
            <a:r>
              <a:rPr lang="de-DE" sz="2000" dirty="0">
                <a:latin typeface="Arial" panose="020B0604020202020204" pitchFamily="34" charset="0"/>
                <a:ea typeface="Calibri" panose="020F0502020204030204" pitchFamily="34" charset="0"/>
                <a:cs typeface="Times New Roman" panose="02020603050405020304" pitchFamily="18" charset="0"/>
              </a:rPr>
              <a:t>auf Vorschlag ihres Vorstandes</a:t>
            </a:r>
            <a:r>
              <a:rPr lang="de-DE" sz="2000" dirty="0" smtClean="0">
                <a:latin typeface="Arial" panose="020B0604020202020204" pitchFamily="34" charset="0"/>
                <a:ea typeface="Calibri" panose="020F0502020204030204" pitchFamily="34" charset="0"/>
                <a:cs typeface="Times New Roman" panose="02020603050405020304" pitchFamily="18" charset="0"/>
              </a:rPr>
              <a:t>. </a:t>
            </a:r>
            <a:r>
              <a:rPr lang="de-DE" sz="2000" b="1" dirty="0" smtClean="0">
                <a:latin typeface="Arial" panose="020B0604020202020204" pitchFamily="34" charset="0"/>
                <a:ea typeface="Calibri" panose="020F0502020204030204" pitchFamily="34" charset="0"/>
                <a:cs typeface="Times New Roman" panose="02020603050405020304" pitchFamily="18" charset="0"/>
              </a:rPr>
              <a:t>Unser </a:t>
            </a:r>
            <a:r>
              <a:rPr lang="de-DE" sz="2000" b="1" dirty="0">
                <a:latin typeface="Arial" panose="020B0604020202020204" pitchFamily="34" charset="0"/>
                <a:ea typeface="Calibri" panose="020F0502020204030204" pitchFamily="34" charset="0"/>
                <a:cs typeface="Times New Roman" panose="02020603050405020304" pitchFamily="18" charset="0"/>
              </a:rPr>
              <a:t>Vorstandsteam schlägt </a:t>
            </a:r>
            <a:r>
              <a:rPr lang="de-DE" sz="2000" b="1" dirty="0" smtClean="0">
                <a:latin typeface="Arial" panose="020B0604020202020204" pitchFamily="34" charset="0"/>
                <a:ea typeface="Calibri" panose="020F0502020204030204" pitchFamily="34" charset="0"/>
                <a:cs typeface="Times New Roman" panose="02020603050405020304" pitchFamily="18" charset="0"/>
              </a:rPr>
              <a:t>für 2024 vor</a:t>
            </a:r>
            <a:r>
              <a:rPr lang="de-DE" sz="2000" b="1" dirty="0">
                <a:latin typeface="Arial" panose="020B0604020202020204" pitchFamily="34" charset="0"/>
                <a:ea typeface="Calibri" panose="020F0502020204030204" pitchFamily="34" charset="0"/>
                <a:cs typeface="Times New Roman" panose="02020603050405020304" pitchFamily="18" charset="0"/>
              </a:rPr>
              <a:t>:</a:t>
            </a:r>
          </a:p>
          <a:p>
            <a:endParaRPr lang="de-DE" sz="1400" b="1" dirty="0">
              <a:cs typeface="Times New Roman" panose="02020603050405020304" pitchFamily="18" charset="0"/>
            </a:endParaRPr>
          </a:p>
          <a:p>
            <a:pPr marL="342900" indent="-342900" eaLnBrk="0" fontAlgn="base" hangingPunct="0">
              <a:spcAft>
                <a:spcPts val="400"/>
              </a:spcAft>
              <a:buClr>
                <a:srgbClr val="FF0000"/>
              </a:buClr>
              <a:buFont typeface="Arial" panose="020B0604020202020204" pitchFamily="34" charset="0"/>
              <a:buChar char="•"/>
            </a:pPr>
            <a:r>
              <a:rPr lang="de-DE" sz="2000" dirty="0" smtClean="0">
                <a:latin typeface="Arial" panose="020B0604020202020204" pitchFamily="34" charset="0"/>
                <a:ea typeface="Calibri" panose="020F0502020204030204" pitchFamily="34" charset="0"/>
                <a:cs typeface="Arial" panose="020B0604020202020204" pitchFamily="34" charset="0"/>
              </a:rPr>
              <a:t>Jahresbeitrag für Mitgliederinnen bis 80 Jahre                           30,00 €</a:t>
            </a:r>
            <a:endParaRPr lang="de-DE" sz="2000" dirty="0">
              <a:ea typeface="Calibri" panose="020F0502020204030204" pitchFamily="34" charset="0"/>
              <a:cs typeface="Arial" panose="020B0604020202020204" pitchFamily="34" charset="0"/>
            </a:endParaRPr>
          </a:p>
          <a:p>
            <a:pPr marL="342900" indent="-342900" eaLnBrk="0" fontAlgn="base" hangingPunct="0">
              <a:spcAft>
                <a:spcPts val="400"/>
              </a:spcAft>
              <a:buClr>
                <a:srgbClr val="FF0000"/>
              </a:buClr>
              <a:buFont typeface="Arial" panose="020B0604020202020204" pitchFamily="34" charset="0"/>
              <a:buChar char="•"/>
            </a:pPr>
            <a:r>
              <a:rPr lang="de-DE" sz="2000" dirty="0" smtClean="0">
                <a:latin typeface="Arial" panose="020B0604020202020204" pitchFamily="34" charset="0"/>
                <a:ea typeface="Calibri" panose="020F0502020204030204" pitchFamily="34" charset="0"/>
                <a:cs typeface="Arial" panose="020B0604020202020204" pitchFamily="34" charset="0"/>
              </a:rPr>
              <a:t>Jahresbeitrag für Mitgliederinnen ab 80 Jahre	 </a:t>
            </a:r>
          </a:p>
          <a:p>
            <a:pPr marL="342900" indent="-342900" eaLnBrk="0" fontAlgn="base" hangingPunct="0">
              <a:spcAft>
                <a:spcPts val="400"/>
              </a:spcAft>
              <a:buClr>
                <a:srgbClr val="FF0000"/>
              </a:buClr>
            </a:pPr>
            <a:r>
              <a:rPr lang="de-DE" sz="2000" dirty="0" smtClean="0">
                <a:latin typeface="Arial" panose="020B0604020202020204" pitchFamily="34" charset="0"/>
                <a:ea typeface="Calibri" panose="020F0502020204030204" pitchFamily="34" charset="0"/>
                <a:cs typeface="Arial" panose="020B0604020202020204" pitchFamily="34" charset="0"/>
              </a:rPr>
              <a:t>     (bis Jahrgang 1943)					              20,00 €</a:t>
            </a:r>
          </a:p>
          <a:p>
            <a:pPr marL="342900" indent="-342900" eaLnBrk="0" fontAlgn="base" hangingPunct="0">
              <a:spcAft>
                <a:spcPts val="400"/>
              </a:spcAft>
              <a:buClr>
                <a:srgbClr val="FF0000"/>
              </a:buClr>
            </a:pPr>
            <a:endParaRPr lang="de-DE" sz="1400" dirty="0" smtClean="0">
              <a:latin typeface="Arial" panose="020B0604020202020204" pitchFamily="34" charset="0"/>
              <a:ea typeface="Calibri" panose="020F0502020204030204" pitchFamily="34" charset="0"/>
              <a:cs typeface="Arial" panose="020B0604020202020204" pitchFamily="34" charset="0"/>
            </a:endParaRPr>
          </a:p>
          <a:p>
            <a:pPr marL="342900" indent="-342900" eaLnBrk="0" fontAlgn="base" hangingPunct="0">
              <a:spcAft>
                <a:spcPts val="400"/>
              </a:spcAft>
              <a:buClr>
                <a:srgbClr val="FF0000"/>
              </a:buClr>
              <a:buFont typeface="Arial" panose="020B0604020202020204" pitchFamily="34" charset="0"/>
              <a:buChar char="•"/>
            </a:pPr>
            <a:r>
              <a:rPr lang="de-DE" sz="2000" dirty="0" smtClean="0">
                <a:latin typeface="Arial" panose="020B0604020202020204" pitchFamily="34" charset="0"/>
                <a:ea typeface="Calibri" panose="020F0502020204030204" pitchFamily="34" charset="0"/>
                <a:cs typeface="Arial" panose="020B0604020202020204" pitchFamily="34" charset="0"/>
              </a:rPr>
              <a:t>Keine Reduzierung des Jahresbeitrags für Mitgliederinnen ab 80 Jahren </a:t>
            </a:r>
            <a:endParaRPr lang="de-DE" sz="2000" dirty="0">
              <a:latin typeface="Arial" panose="020B0604020202020204" pitchFamily="34" charset="0"/>
              <a:ea typeface="Calibri" panose="020F0502020204030204" pitchFamily="34" charset="0"/>
              <a:cs typeface="Arial" panose="020B0604020202020204" pitchFamily="34" charset="0"/>
            </a:endParaRPr>
          </a:p>
          <a:p>
            <a:pPr marL="342900" indent="-342900" eaLnBrk="0" fontAlgn="base" hangingPunct="0">
              <a:spcAft>
                <a:spcPts val="400"/>
              </a:spcAft>
              <a:buClr>
                <a:srgbClr val="FF0000"/>
              </a:buClr>
              <a:buFont typeface="Arial" panose="020B0604020202020204" pitchFamily="34" charset="0"/>
              <a:buChar char="•"/>
            </a:pPr>
            <a:r>
              <a:rPr lang="de-DE" sz="2000" dirty="0" smtClean="0">
                <a:latin typeface="Arial" panose="020B0604020202020204" pitchFamily="34" charset="0"/>
                <a:ea typeface="Calibri" panose="020F0502020204030204" pitchFamily="34" charset="0"/>
                <a:cs typeface="Arial" panose="020B0604020202020204" pitchFamily="34" charset="0"/>
              </a:rPr>
              <a:t>Vorhandene Reduzierung bleibt bestehen  (bis Jahrgang 1943)</a:t>
            </a:r>
            <a:endParaRPr lang="de-DE" sz="2000" dirty="0">
              <a:latin typeface="Arial" panose="020B0604020202020204" pitchFamily="34" charset="0"/>
              <a:ea typeface="Calibri" panose="020F0502020204030204" pitchFamily="34" charset="0"/>
              <a:cs typeface="Arial" panose="020B0604020202020204" pitchFamily="34" charset="0"/>
            </a:endParaRPr>
          </a:p>
          <a:p>
            <a:pPr marL="342900" indent="-342900" eaLnBrk="0" fontAlgn="base" hangingPunct="0">
              <a:spcAft>
                <a:spcPts val="400"/>
              </a:spcAft>
              <a:buClr>
                <a:srgbClr val="FF0000"/>
              </a:buClr>
              <a:buFont typeface="Arial" panose="020B0604020202020204" pitchFamily="34" charset="0"/>
              <a:buChar char="•"/>
            </a:pPr>
            <a:endParaRPr lang="de-DE" sz="1400" dirty="0">
              <a:latin typeface="Arial" panose="020B0604020202020204" pitchFamily="34" charset="0"/>
              <a:ea typeface="Calibri" panose="020F0502020204030204" pitchFamily="34" charset="0"/>
              <a:cs typeface="Arial" panose="020B0604020202020204" pitchFamily="34" charset="0"/>
            </a:endParaRPr>
          </a:p>
          <a:p>
            <a:pPr eaLnBrk="0" fontAlgn="base" hangingPunct="0">
              <a:spcAft>
                <a:spcPts val="400"/>
              </a:spcAft>
              <a:buClr>
                <a:srgbClr val="FF0000"/>
              </a:buClr>
            </a:pPr>
            <a:r>
              <a:rPr lang="de-DE" sz="2000" dirty="0">
                <a:latin typeface="Arial" panose="020B0604020202020204" pitchFamily="34" charset="0"/>
                <a:ea typeface="Calibri" panose="020F0502020204030204" pitchFamily="34" charset="0"/>
                <a:cs typeface="Times New Roman" panose="02020603050405020304" pitchFamily="18" charset="0"/>
              </a:rPr>
              <a:t>Vorschlag</a:t>
            </a:r>
            <a:r>
              <a:rPr lang="de-DE" sz="2000" dirty="0" smtClean="0">
                <a:latin typeface="Arial" panose="020B0604020202020204" pitchFamily="34" charset="0"/>
                <a:ea typeface="Calibri" panose="020F0502020204030204" pitchFamily="34" charset="0"/>
                <a:cs typeface="Times New Roman" panose="02020603050405020304" pitchFamily="18" charset="0"/>
              </a:rPr>
              <a:t>: </a:t>
            </a:r>
            <a:r>
              <a:rPr lang="de-DE" sz="2000" dirty="0">
                <a:latin typeface="Arial" panose="020B0604020202020204" pitchFamily="34" charset="0"/>
                <a:ea typeface="Calibri" panose="020F0502020204030204" pitchFamily="34" charset="0"/>
                <a:cs typeface="Times New Roman" panose="02020603050405020304" pitchFamily="18" charset="0"/>
              </a:rPr>
              <a:t>Anteil für die eigene </a:t>
            </a:r>
            <a:r>
              <a:rPr lang="de-DE" sz="2000" dirty="0" err="1" smtClean="0">
                <a:latin typeface="Arial" panose="020B0604020202020204" pitchFamily="34" charset="0"/>
                <a:ea typeface="Calibri" panose="020F0502020204030204" pitchFamily="34" charset="0"/>
                <a:cs typeface="Times New Roman" panose="02020603050405020304" pitchFamily="18" charset="0"/>
              </a:rPr>
              <a:t>kfd</a:t>
            </a:r>
            <a:r>
              <a:rPr lang="de-DE" sz="2000" dirty="0" smtClean="0">
                <a:latin typeface="Arial" panose="020B0604020202020204" pitchFamily="34" charset="0"/>
                <a:ea typeface="Calibri" panose="020F0502020204030204" pitchFamily="34" charset="0"/>
                <a:cs typeface="Times New Roman" panose="02020603050405020304" pitchFamily="18" charset="0"/>
              </a:rPr>
              <a:t>-Gemeinschaft (ab Jg. 1944)      6,55 €</a:t>
            </a:r>
          </a:p>
          <a:p>
            <a:pPr eaLnBrk="0" fontAlgn="base" hangingPunct="0">
              <a:spcAft>
                <a:spcPts val="400"/>
              </a:spcAft>
              <a:buClr>
                <a:srgbClr val="FF0000"/>
              </a:buClr>
            </a:pPr>
            <a:r>
              <a:rPr lang="de-DE" sz="2000" dirty="0" smtClean="0">
                <a:latin typeface="Arial" panose="020B0604020202020204" pitchFamily="34" charset="0"/>
                <a:ea typeface="Calibri" panose="020F0502020204030204" pitchFamily="34" charset="0"/>
                <a:cs typeface="Times New Roman" panose="02020603050405020304" pitchFamily="18" charset="0"/>
              </a:rPr>
              <a:t>Vorschlag:  Anteil für die eigene </a:t>
            </a:r>
            <a:r>
              <a:rPr lang="de-DE" sz="2000" dirty="0" err="1" smtClean="0">
                <a:latin typeface="Arial" panose="020B0604020202020204" pitchFamily="34" charset="0"/>
                <a:ea typeface="Calibri" panose="020F0502020204030204" pitchFamily="34" charset="0"/>
                <a:cs typeface="Times New Roman" panose="02020603050405020304" pitchFamily="18" charset="0"/>
              </a:rPr>
              <a:t>kfd</a:t>
            </a:r>
            <a:r>
              <a:rPr lang="de-DE" sz="2000" dirty="0" smtClean="0">
                <a:latin typeface="Arial" panose="020B0604020202020204" pitchFamily="34" charset="0"/>
                <a:ea typeface="Calibri" panose="020F0502020204030204" pitchFamily="34" charset="0"/>
                <a:cs typeface="Times New Roman" panose="02020603050405020304" pitchFamily="18" charset="0"/>
              </a:rPr>
              <a:t>-Gemeinschaft (bis Jg. 1943) 	</a:t>
            </a:r>
            <a:r>
              <a:rPr lang="de-DE" sz="2000" dirty="0" smtClean="0">
                <a:solidFill>
                  <a:srgbClr val="FF0000"/>
                </a:solidFill>
                <a:latin typeface="Arial" panose="020B0604020202020204" pitchFamily="34" charset="0"/>
                <a:ea typeface="Calibri" panose="020F0502020204030204" pitchFamily="34" charset="0"/>
                <a:cs typeface="Times New Roman" panose="02020603050405020304" pitchFamily="18" charset="0"/>
              </a:rPr>
              <a:t> - 3,45 €</a:t>
            </a:r>
            <a:endParaRPr lang="de-DE" sz="2000" dirty="0">
              <a:solidFill>
                <a:srgbClr val="FF0000"/>
              </a:solidFill>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418418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560512" y="1700808"/>
            <a:ext cx="9217024" cy="5315301"/>
          </a:xfrm>
          <a:prstGeom prst="rect">
            <a:avLst/>
          </a:prstGeom>
        </p:spPr>
        <p:txBody>
          <a:bodyPr wrap="square">
            <a:spAutoFit/>
          </a:bodyPr>
          <a:lstStyle/>
          <a:p>
            <a:r>
              <a:rPr lang="de-DE" sz="24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Wie setzt sich unser </a:t>
            </a:r>
            <a:r>
              <a:rPr lang="de-DE" sz="2400" b="1" dirty="0" err="1" smtClean="0">
                <a:solidFill>
                  <a:srgbClr val="FF0000"/>
                </a:solidFill>
                <a:latin typeface="Arial" panose="020B0604020202020204" pitchFamily="34" charset="0"/>
                <a:ea typeface="Calibri" panose="020F0502020204030204" pitchFamily="34" charset="0"/>
                <a:cs typeface="Times New Roman" panose="02020603050405020304" pitchFamily="18" charset="0"/>
              </a:rPr>
              <a:t>kfd</a:t>
            </a:r>
            <a:r>
              <a:rPr lang="de-DE" sz="2400" b="1" dirty="0" smtClean="0">
                <a:solidFill>
                  <a:srgbClr val="FF0000"/>
                </a:solidFill>
                <a:latin typeface="Arial" panose="020B0604020202020204" pitchFamily="34" charset="0"/>
                <a:ea typeface="Calibri" panose="020F0502020204030204" pitchFamily="34" charset="0"/>
                <a:cs typeface="Times New Roman" panose="02020603050405020304" pitchFamily="18" charset="0"/>
              </a:rPr>
              <a:t>-Mitgliedsbeitrag ab 2024 zusammen</a:t>
            </a:r>
            <a:r>
              <a:rPr lang="de-DE" sz="24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a:t>
            </a:r>
          </a:p>
          <a:p>
            <a:endParaRPr lang="de-DE" sz="1200" b="1" dirty="0" smtClean="0">
              <a:latin typeface="Arial" panose="020B0604020202020204" pitchFamily="34" charset="0"/>
              <a:ea typeface="Calibri" panose="020F0502020204030204" pitchFamily="34" charset="0"/>
              <a:cs typeface="Arial" panose="020B0604020202020204" pitchFamily="34" charset="0"/>
            </a:endParaRPr>
          </a:p>
          <a:p>
            <a:r>
              <a:rPr lang="de-DE" sz="2000" b="1" dirty="0" smtClean="0">
                <a:latin typeface="Arial" panose="020B0604020202020204" pitchFamily="34" charset="0"/>
                <a:ea typeface="Calibri" panose="020F0502020204030204" pitchFamily="34" charset="0"/>
                <a:cs typeface="Arial" panose="020B0604020202020204" pitchFamily="34" charset="0"/>
              </a:rPr>
              <a:t>Mitgliedsbeitrag </a:t>
            </a:r>
            <a:r>
              <a:rPr lang="de-DE" sz="2000" b="1" dirty="0">
                <a:latin typeface="Arial" panose="020B0604020202020204" pitchFamily="34" charset="0"/>
                <a:ea typeface="Calibri" panose="020F0502020204030204" pitchFamily="34" charset="0"/>
                <a:cs typeface="Arial" panose="020B0604020202020204" pitchFamily="34" charset="0"/>
              </a:rPr>
              <a:t>unserer Orts-</a:t>
            </a:r>
            <a:r>
              <a:rPr lang="de-DE" sz="2000" b="1" dirty="0" err="1">
                <a:latin typeface="Arial" panose="020B0604020202020204" pitchFamily="34" charset="0"/>
                <a:ea typeface="Calibri" panose="020F0502020204030204" pitchFamily="34" charset="0"/>
                <a:cs typeface="Arial" panose="020B0604020202020204" pitchFamily="34" charset="0"/>
              </a:rPr>
              <a:t>kfd</a:t>
            </a:r>
            <a:r>
              <a:rPr lang="de-DE" sz="2000" b="1" dirty="0">
                <a:latin typeface="Arial" panose="020B0604020202020204" pitchFamily="34" charset="0"/>
                <a:ea typeface="Calibri" panose="020F0502020204030204" pitchFamily="34" charset="0"/>
                <a:cs typeface="Arial" panose="020B0604020202020204" pitchFamily="34" charset="0"/>
              </a:rPr>
              <a:t> </a:t>
            </a:r>
            <a:r>
              <a:rPr lang="de-DE" sz="2000" b="1" dirty="0" smtClean="0">
                <a:latin typeface="Arial" panose="020B0604020202020204" pitchFamily="34" charset="0"/>
                <a:ea typeface="Calibri" panose="020F0502020204030204" pitchFamily="34" charset="0"/>
                <a:cs typeface="Arial" panose="020B0604020202020204" pitchFamily="34" charset="0"/>
              </a:rPr>
              <a:t>ab Jg. 1944		               30,00 €</a:t>
            </a:r>
          </a:p>
          <a:p>
            <a:r>
              <a:rPr lang="de-DE" sz="2000" b="1" dirty="0" smtClean="0">
                <a:latin typeface="Arial" panose="020B0604020202020204" pitchFamily="34" charset="0"/>
                <a:ea typeface="Calibri" panose="020F0502020204030204" pitchFamily="34" charset="0"/>
                <a:cs typeface="Arial" panose="020B0604020202020204" pitchFamily="34" charset="0"/>
              </a:rPr>
              <a:t>Mitgliedsbeitrag unserer Orts-</a:t>
            </a:r>
            <a:r>
              <a:rPr lang="de-DE" sz="2000" b="1" dirty="0" err="1" smtClean="0">
                <a:latin typeface="Arial" panose="020B0604020202020204" pitchFamily="34" charset="0"/>
                <a:ea typeface="Calibri" panose="020F0502020204030204" pitchFamily="34" charset="0"/>
                <a:cs typeface="Arial" panose="020B0604020202020204" pitchFamily="34" charset="0"/>
              </a:rPr>
              <a:t>kfd</a:t>
            </a:r>
            <a:r>
              <a:rPr lang="de-DE" sz="2000" b="1" dirty="0" smtClean="0">
                <a:latin typeface="Arial" panose="020B0604020202020204" pitchFamily="34" charset="0"/>
                <a:ea typeface="Calibri" panose="020F0502020204030204" pitchFamily="34" charset="0"/>
                <a:cs typeface="Arial" panose="020B0604020202020204" pitchFamily="34" charset="0"/>
              </a:rPr>
              <a:t> bis Jg.1943		               20,00 €                  </a:t>
            </a:r>
            <a:endParaRPr lang="de-DE" sz="2000" b="1" dirty="0">
              <a:latin typeface="Arial" panose="020B0604020202020204" pitchFamily="34" charset="0"/>
              <a:ea typeface="Calibri" panose="020F0502020204030204" pitchFamily="34" charset="0"/>
              <a:cs typeface="Arial" panose="020B0604020202020204" pitchFamily="34" charset="0"/>
            </a:endParaRPr>
          </a:p>
          <a:p>
            <a:endParaRPr lang="de-DE" sz="1100" dirty="0">
              <a:latin typeface="Arial" panose="020B0604020202020204" pitchFamily="34" charset="0"/>
              <a:ea typeface="Calibri" panose="020F0502020204030204" pitchFamily="34" charset="0"/>
              <a:cs typeface="Arial" panose="020B0604020202020204" pitchFamily="34" charset="0"/>
            </a:endParaRPr>
          </a:p>
          <a:p>
            <a:pPr marL="342900" indent="-342900" eaLnBrk="0" fontAlgn="base" hangingPunct="0">
              <a:spcBef>
                <a:spcPct val="20000"/>
              </a:spcBef>
              <a:spcAft>
                <a:spcPct val="30000"/>
              </a:spcAft>
              <a:buClr>
                <a:srgbClr val="FF0000"/>
              </a:buClr>
              <a:buFont typeface="Symbol" pitchFamily="18" charset="2"/>
              <a:buChar char="-"/>
              <a:tabLst>
                <a:tab pos="4748213" algn="l"/>
                <a:tab pos="7440613" algn="dec"/>
              </a:tabLst>
            </a:pPr>
            <a:r>
              <a:rPr lang="de-DE" b="1" dirty="0" smtClean="0">
                <a:latin typeface="Arial" panose="020B0604020202020204" pitchFamily="34" charset="0"/>
                <a:ea typeface="Calibri" panose="020F0502020204030204" pitchFamily="34" charset="0"/>
                <a:cs typeface="Arial" panose="020B0604020202020204" pitchFamily="34" charset="0"/>
              </a:rPr>
              <a:t>Versicherung	                                               0,80 €</a:t>
            </a:r>
          </a:p>
          <a:p>
            <a:pPr marL="342900" indent="-342900" eaLnBrk="0" fontAlgn="base" hangingPunct="0">
              <a:spcBef>
                <a:spcPct val="20000"/>
              </a:spcBef>
              <a:spcAft>
                <a:spcPct val="30000"/>
              </a:spcAft>
              <a:buClr>
                <a:srgbClr val="FF0000"/>
              </a:buClr>
              <a:buFont typeface="Symbol" pitchFamily="18" charset="2"/>
              <a:buChar char="-"/>
              <a:tabLst>
                <a:tab pos="4748213" algn="l"/>
                <a:tab pos="7440613" algn="dec"/>
              </a:tabLst>
            </a:pPr>
            <a:r>
              <a:rPr lang="de-DE" b="1" dirty="0" smtClean="0">
                <a:latin typeface="Arial" panose="020B0604020202020204" pitchFamily="34" charset="0"/>
                <a:ea typeface="Calibri" panose="020F0502020204030204" pitchFamily="34" charset="0"/>
                <a:cs typeface="Arial" panose="020B0604020202020204" pitchFamily="34" charset="0"/>
              </a:rPr>
              <a:t>Beitrag </a:t>
            </a:r>
            <a:r>
              <a:rPr lang="de-DE" b="1" dirty="0">
                <a:latin typeface="Arial" panose="020B0604020202020204" pitchFamily="34" charset="0"/>
                <a:ea typeface="Calibri" panose="020F0502020204030204" pitchFamily="34" charset="0"/>
                <a:cs typeface="Arial" panose="020B0604020202020204" pitchFamily="34" charset="0"/>
              </a:rPr>
              <a:t>für den kfd-Bezirk </a:t>
            </a:r>
            <a:r>
              <a:rPr lang="de-DE" b="1" dirty="0" smtClean="0">
                <a:latin typeface="Arial" panose="020B0604020202020204" pitchFamily="34" charset="0"/>
                <a:ea typeface="Calibri" panose="020F0502020204030204" pitchFamily="34" charset="0"/>
                <a:cs typeface="Arial" panose="020B0604020202020204" pitchFamily="34" charset="0"/>
              </a:rPr>
              <a:t>Delbrück-Hövelhof:                                      0,10 €</a:t>
            </a:r>
            <a:endParaRPr lang="de-DE" b="1" dirty="0">
              <a:latin typeface="Arial" panose="020B0604020202020204" pitchFamily="34" charset="0"/>
              <a:ea typeface="Calibri" panose="020F0502020204030204" pitchFamily="34" charset="0"/>
              <a:cs typeface="Arial" panose="020B0604020202020204" pitchFamily="34" charset="0"/>
            </a:endParaRPr>
          </a:p>
          <a:p>
            <a:pPr marL="342900" indent="-342900" eaLnBrk="0" fontAlgn="base" hangingPunct="0">
              <a:spcBef>
                <a:spcPct val="20000"/>
              </a:spcBef>
              <a:spcAft>
                <a:spcPct val="30000"/>
              </a:spcAft>
              <a:buClr>
                <a:srgbClr val="FF0000"/>
              </a:buClr>
              <a:buFont typeface="Symbol" pitchFamily="18" charset="2"/>
              <a:buChar char="-"/>
              <a:tabLst>
                <a:tab pos="4748213" algn="l"/>
                <a:tab pos="7440613" algn="dec"/>
              </a:tabLst>
            </a:pPr>
            <a:r>
              <a:rPr lang="de-DE" b="1" dirty="0">
                <a:latin typeface="Arial" panose="020B0604020202020204" pitchFamily="34" charset="0"/>
                <a:ea typeface="Calibri" panose="020F0502020204030204" pitchFamily="34" charset="0"/>
                <a:cs typeface="Arial" panose="020B0604020202020204" pitchFamily="34" charset="0"/>
              </a:rPr>
              <a:t>Beitrag für den </a:t>
            </a:r>
            <a:r>
              <a:rPr lang="de-DE" b="1" dirty="0" err="1" smtClean="0">
                <a:latin typeface="Arial" panose="020B0604020202020204" pitchFamily="34" charset="0"/>
                <a:ea typeface="Calibri" panose="020F0502020204030204" pitchFamily="34" charset="0"/>
                <a:cs typeface="Arial" panose="020B0604020202020204" pitchFamily="34" charset="0"/>
              </a:rPr>
              <a:t>kfd</a:t>
            </a:r>
            <a:r>
              <a:rPr lang="de-DE" b="1" dirty="0" smtClean="0">
                <a:latin typeface="Arial" panose="020B0604020202020204" pitchFamily="34" charset="0"/>
                <a:ea typeface="Calibri" panose="020F0502020204030204" pitchFamily="34" charset="0"/>
                <a:cs typeface="Arial" panose="020B0604020202020204" pitchFamily="34" charset="0"/>
              </a:rPr>
              <a:t>-Diözesanverband Paderborn</a:t>
            </a:r>
          </a:p>
          <a:p>
            <a:pPr marL="342900" indent="-342900" eaLnBrk="0" fontAlgn="base" hangingPunct="0">
              <a:spcBef>
                <a:spcPct val="20000"/>
              </a:spcBef>
              <a:spcAft>
                <a:spcPct val="30000"/>
              </a:spcAft>
              <a:buClr>
                <a:srgbClr val="FF0000"/>
              </a:buClr>
              <a:tabLst>
                <a:tab pos="4748213" algn="l"/>
                <a:tab pos="7440613" algn="dec"/>
              </a:tabLst>
            </a:pPr>
            <a:r>
              <a:rPr lang="de-DE" b="1" dirty="0" smtClean="0">
                <a:latin typeface="Arial" panose="020B0604020202020204" pitchFamily="34" charset="0"/>
                <a:ea typeface="Calibri" panose="020F0502020204030204" pitchFamily="34" charset="0"/>
                <a:cs typeface="Arial" panose="020B0604020202020204" pitchFamily="34" charset="0"/>
              </a:rPr>
              <a:t>      </a:t>
            </a:r>
            <a:r>
              <a:rPr lang="de-DE" b="1" dirty="0">
                <a:latin typeface="Arial" panose="020B0604020202020204" pitchFamily="34" charset="0"/>
                <a:ea typeface="Calibri" panose="020F0502020204030204" pitchFamily="34" charset="0"/>
                <a:cs typeface="Arial" panose="020B0604020202020204" pitchFamily="34" charset="0"/>
              </a:rPr>
              <a:t>seit 2007 und </a:t>
            </a:r>
            <a:r>
              <a:rPr lang="de-DE" b="1" dirty="0" smtClean="0">
                <a:latin typeface="Arial" panose="020B0604020202020204" pitchFamily="34" charset="0"/>
                <a:ea typeface="Calibri" panose="020F0502020204030204" pitchFamily="34" charset="0"/>
                <a:cs typeface="Arial" panose="020B0604020202020204" pitchFamily="34" charset="0"/>
              </a:rPr>
              <a:t>weiterhin:                                                                           0,55 €</a:t>
            </a:r>
            <a:endParaRPr lang="de-DE" b="1" dirty="0">
              <a:latin typeface="Arial" panose="020B0604020202020204" pitchFamily="34" charset="0"/>
              <a:ea typeface="Calibri" panose="020F0502020204030204" pitchFamily="34" charset="0"/>
              <a:cs typeface="Arial" panose="020B0604020202020204" pitchFamily="34" charset="0"/>
            </a:endParaRPr>
          </a:p>
          <a:p>
            <a:pPr marL="342900" lvl="0" indent="-342900" eaLnBrk="0" fontAlgn="base" hangingPunct="0">
              <a:spcBef>
                <a:spcPct val="20000"/>
              </a:spcBef>
              <a:spcAft>
                <a:spcPct val="30000"/>
              </a:spcAft>
              <a:buClr>
                <a:srgbClr val="FF0000"/>
              </a:buClr>
              <a:buFont typeface="Symbol" pitchFamily="18" charset="2"/>
              <a:buChar char="-"/>
              <a:tabLst>
                <a:tab pos="4748213" algn="l"/>
                <a:tab pos="7440613" algn="dec"/>
              </a:tabLst>
            </a:pPr>
            <a:r>
              <a:rPr lang="de-DE" b="1" u="sng" dirty="0" smtClean="0">
                <a:latin typeface="Arial" panose="020B0604020202020204" pitchFamily="34" charset="0"/>
                <a:ea typeface="Calibri" panose="020F0502020204030204" pitchFamily="34" charset="0"/>
                <a:cs typeface="Arial" panose="020B0604020202020204" pitchFamily="34" charset="0"/>
              </a:rPr>
              <a:t>Beitrag für den kfd-Bundesverband	                                             22,00 €</a:t>
            </a:r>
          </a:p>
          <a:p>
            <a:pPr marL="342900" lvl="0" indent="-342900" eaLnBrk="0" fontAlgn="base" hangingPunct="0">
              <a:spcBef>
                <a:spcPct val="20000"/>
              </a:spcBef>
              <a:spcAft>
                <a:spcPct val="30000"/>
              </a:spcAft>
              <a:buClr>
                <a:srgbClr val="FF0000"/>
              </a:buClr>
              <a:tabLst>
                <a:tab pos="4748213" algn="l"/>
                <a:tab pos="7440613" algn="dec"/>
              </a:tabLst>
            </a:pPr>
            <a:r>
              <a:rPr lang="de-DE" b="1" dirty="0" smtClean="0">
                <a:latin typeface="Arial" panose="020B0604020202020204" pitchFamily="34" charset="0"/>
                <a:ea typeface="Calibri" panose="020F0502020204030204" pitchFamily="34" charset="0"/>
                <a:cs typeface="Arial" panose="020B0604020202020204" pitchFamily="34" charset="0"/>
              </a:rPr>
              <a:t>=    Beitrag für </a:t>
            </a:r>
            <a:r>
              <a:rPr lang="de-DE" b="1" dirty="0" err="1" smtClean="0">
                <a:latin typeface="Arial" panose="020B0604020202020204" pitchFamily="34" charset="0"/>
                <a:ea typeface="Calibri" panose="020F0502020204030204" pitchFamily="34" charset="0"/>
                <a:cs typeface="Arial" panose="020B0604020202020204" pitchFamily="34" charset="0"/>
              </a:rPr>
              <a:t>kfd</a:t>
            </a:r>
            <a:r>
              <a:rPr lang="de-DE" b="1" dirty="0" smtClean="0">
                <a:latin typeface="Arial" panose="020B0604020202020204" pitchFamily="34" charset="0"/>
                <a:ea typeface="Calibri" panose="020F0502020204030204" pitchFamily="34" charset="0"/>
                <a:cs typeface="Arial" panose="020B0604020202020204" pitchFamily="34" charset="0"/>
              </a:rPr>
              <a:t>-Gemeinschaft Westenholz - Mitglieder ab Jg.	 1944    6,55 €</a:t>
            </a:r>
          </a:p>
          <a:p>
            <a:pPr marL="342900" lvl="0" indent="-342900" eaLnBrk="0" fontAlgn="base" hangingPunct="0">
              <a:spcBef>
                <a:spcPct val="20000"/>
              </a:spcBef>
              <a:spcAft>
                <a:spcPct val="30000"/>
              </a:spcAft>
              <a:buClr>
                <a:srgbClr val="FF0000"/>
              </a:buClr>
              <a:tabLst>
                <a:tab pos="4748213" algn="l"/>
                <a:tab pos="7440613" algn="dec"/>
              </a:tabLst>
            </a:pPr>
            <a:r>
              <a:rPr lang="de-DE" b="1" dirty="0" smtClean="0">
                <a:latin typeface="Arial" panose="020B0604020202020204" pitchFamily="34" charset="0"/>
                <a:ea typeface="Calibri" panose="020F0502020204030204" pitchFamily="34" charset="0"/>
                <a:cs typeface="Arial" panose="020B0604020202020204" pitchFamily="34" charset="0"/>
              </a:rPr>
              <a:t>=    Beitrag für </a:t>
            </a:r>
            <a:r>
              <a:rPr lang="de-DE" b="1" dirty="0" err="1" smtClean="0">
                <a:latin typeface="Arial" panose="020B0604020202020204" pitchFamily="34" charset="0"/>
                <a:ea typeface="Calibri" panose="020F0502020204030204" pitchFamily="34" charset="0"/>
                <a:cs typeface="Arial" panose="020B0604020202020204" pitchFamily="34" charset="0"/>
              </a:rPr>
              <a:t>kfd</a:t>
            </a:r>
            <a:r>
              <a:rPr lang="de-DE" b="1" dirty="0" smtClean="0">
                <a:latin typeface="Arial" panose="020B0604020202020204" pitchFamily="34" charset="0"/>
                <a:ea typeface="Calibri" panose="020F0502020204030204" pitchFamily="34" charset="0"/>
                <a:cs typeface="Arial" panose="020B0604020202020204" pitchFamily="34" charset="0"/>
              </a:rPr>
              <a:t>-Gemeinschaft Westenholz - Mitglieder bis Jg. 1943 </a:t>
            </a:r>
            <a:r>
              <a:rPr lang="de-DE" b="1" dirty="0" smtClean="0">
                <a:solidFill>
                  <a:srgbClr val="FF0000"/>
                </a:solidFill>
                <a:latin typeface="Arial" panose="020B0604020202020204" pitchFamily="34" charset="0"/>
                <a:ea typeface="Calibri" panose="020F0502020204030204" pitchFamily="34" charset="0"/>
                <a:cs typeface="Arial" panose="020B0604020202020204" pitchFamily="34" charset="0"/>
              </a:rPr>
              <a:t>- 3,45 €</a:t>
            </a:r>
            <a:r>
              <a:rPr lang="de-DE" sz="1600" dirty="0" smtClean="0">
                <a:latin typeface="Arial" panose="020B0604020202020204" pitchFamily="34" charset="0"/>
                <a:ea typeface="Calibri" panose="020F0502020204030204" pitchFamily="34" charset="0"/>
                <a:cs typeface="Arial" panose="020B0604020202020204" pitchFamily="34" charset="0"/>
              </a:rPr>
              <a:t>	</a:t>
            </a:r>
            <a:r>
              <a:rPr lang="de-DE" sz="1600" dirty="0">
                <a:latin typeface="Arial" panose="020B0604020202020204" pitchFamily="34" charset="0"/>
                <a:ea typeface="Calibri" panose="020F0502020204030204" pitchFamily="34" charset="0"/>
                <a:cs typeface="Arial" panose="020B0604020202020204" pitchFamily="34" charset="0"/>
              </a:rPr>
              <a:t>	</a:t>
            </a:r>
          </a:p>
          <a:p>
            <a:pPr lvl="0" eaLnBrk="0" fontAlgn="base" hangingPunct="0">
              <a:spcBef>
                <a:spcPct val="20000"/>
              </a:spcBef>
              <a:spcAft>
                <a:spcPct val="30000"/>
              </a:spcAft>
              <a:buClr>
                <a:srgbClr val="FF0000"/>
              </a:buClr>
              <a:tabLst>
                <a:tab pos="4748213" algn="l"/>
                <a:tab pos="7440613" algn="dec"/>
              </a:tabLst>
            </a:pPr>
            <a:r>
              <a:rPr lang="de-DE" sz="1600" dirty="0" smtClean="0">
                <a:latin typeface="Arial" panose="020B0604020202020204" pitchFamily="34" charset="0"/>
                <a:ea typeface="Calibri" panose="020F0502020204030204" pitchFamily="34" charset="0"/>
                <a:cs typeface="Arial" panose="020B0604020202020204" pitchFamily="34" charset="0"/>
              </a:rPr>
              <a:t>      </a:t>
            </a:r>
            <a:endParaRPr lang="de-DE" sz="1600" b="1" dirty="0" smtClean="0">
              <a:latin typeface="Arial" panose="020B0604020202020204" pitchFamily="34" charset="0"/>
              <a:ea typeface="Calibri" panose="020F0502020204030204" pitchFamily="34" charset="0"/>
              <a:cs typeface="Arial" panose="020B0604020202020204" pitchFamily="34" charset="0"/>
            </a:endParaRPr>
          </a:p>
          <a:p>
            <a:pPr lvl="0" eaLnBrk="0" fontAlgn="base" hangingPunct="0">
              <a:spcBef>
                <a:spcPct val="20000"/>
              </a:spcBef>
              <a:spcAft>
                <a:spcPct val="30000"/>
              </a:spcAft>
              <a:buClr>
                <a:srgbClr val="FF0000"/>
              </a:buClr>
            </a:pPr>
            <a:endParaRPr lang="de-DE" sz="20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898060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5300" y="0"/>
            <a:ext cx="8915400" cy="1417638"/>
          </a:xfrm>
        </p:spPr>
        <p:txBody>
          <a:bodyPr>
            <a:normAutofit/>
          </a:bodyPr>
          <a:lstStyle/>
          <a:p>
            <a:r>
              <a:rPr lang="de-DE" sz="2800" b="1" dirty="0" smtClean="0"/>
              <a:t>Wo bleiben unsere Beiträge?</a:t>
            </a:r>
            <a:br>
              <a:rPr lang="de-DE" sz="2800" b="1" dirty="0" smtClean="0"/>
            </a:br>
            <a:r>
              <a:rPr lang="de-DE" sz="2800" b="1" dirty="0" smtClean="0"/>
              <a:t>Beispiel: im Jahr 2022</a:t>
            </a:r>
            <a:endParaRPr lang="de-DE" sz="2800" b="1" dirty="0"/>
          </a:p>
        </p:txBody>
      </p:sp>
      <p:sp>
        <p:nvSpPr>
          <p:cNvPr id="3" name="Inhaltsplatzhalter 2"/>
          <p:cNvSpPr>
            <a:spLocks noGrp="1"/>
          </p:cNvSpPr>
          <p:nvPr>
            <p:ph idx="1"/>
          </p:nvPr>
        </p:nvSpPr>
        <p:spPr/>
        <p:txBody>
          <a:bodyPr/>
          <a:lstStyle/>
          <a:p>
            <a:pPr>
              <a:buNone/>
            </a:pPr>
            <a:r>
              <a:rPr lang="de-DE" dirty="0" smtClean="0"/>
              <a:t>   Mitgliedsbeiträge 			         8.136,00 €</a:t>
            </a:r>
          </a:p>
          <a:p>
            <a:pPr>
              <a:buNone/>
            </a:pPr>
            <a:endParaRPr lang="de-DE" sz="1600" dirty="0" smtClean="0"/>
          </a:p>
          <a:p>
            <a:pPr>
              <a:buFontTx/>
              <a:buChar char="-"/>
            </a:pPr>
            <a:r>
              <a:rPr lang="de-DE" sz="2400" dirty="0" smtClean="0"/>
              <a:t>Beiträge an Bundes- u. Diözesanverband                               u. Bezirk	                                                            6.483,51 €</a:t>
            </a:r>
          </a:p>
          <a:p>
            <a:pPr>
              <a:buFontTx/>
              <a:buChar char="-"/>
            </a:pPr>
            <a:r>
              <a:rPr lang="de-DE" sz="2400" dirty="0" smtClean="0"/>
              <a:t>Beiträge für Versicherungen            	                    477,60 €</a:t>
            </a:r>
          </a:p>
          <a:p>
            <a:pPr>
              <a:buFontTx/>
              <a:buChar char="-"/>
            </a:pPr>
            <a:endParaRPr lang="de-DE" sz="1000" dirty="0" smtClean="0"/>
          </a:p>
          <a:p>
            <a:pPr>
              <a:buFontTx/>
              <a:buChar char="-"/>
            </a:pPr>
            <a:r>
              <a:rPr lang="de-DE" sz="2400" dirty="0" smtClean="0"/>
              <a:t>Ausgaben für Geschenke			       1.111,80 €</a:t>
            </a:r>
          </a:p>
          <a:p>
            <a:pPr>
              <a:buFontTx/>
              <a:buChar char="-"/>
            </a:pPr>
            <a:r>
              <a:rPr lang="de-DE" sz="2400" u="sng" dirty="0" smtClean="0"/>
              <a:t>Heilige Messen						 25,00 €</a:t>
            </a:r>
          </a:p>
          <a:p>
            <a:pPr>
              <a:buNone/>
            </a:pPr>
            <a:r>
              <a:rPr lang="de-DE" sz="2400" dirty="0" smtClean="0"/>
              <a:t>     Für den Verein zur weiteren Verfügung	          </a:t>
            </a:r>
            <a:r>
              <a:rPr lang="de-DE" sz="2800" b="1" dirty="0" smtClean="0"/>
              <a:t>38,09 €</a:t>
            </a:r>
            <a:r>
              <a:rPr lang="de-DE" sz="2400" dirty="0" smtClean="0"/>
              <a:t>	</a:t>
            </a:r>
            <a:r>
              <a:rPr lang="de-DE" sz="2000" dirty="0" smtClean="0"/>
              <a:t>					</a:t>
            </a:r>
            <a:endParaRPr lang="de-DE"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 xmlns:a16="http://schemas.microsoft.com/office/drawing/2014/main" id="{4BB7ACBE-F2A0-164D-8CB5-42BBC0DBDD69}"/>
              </a:ext>
            </a:extLst>
          </p:cNvPr>
          <p:cNvSpPr txBox="1">
            <a:spLocks/>
          </p:cNvSpPr>
          <p:nvPr/>
        </p:nvSpPr>
        <p:spPr>
          <a:xfrm>
            <a:off x="1216370" y="1772816"/>
            <a:ext cx="8698521" cy="331236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de-DE" sz="2400" b="1" dirty="0">
                <a:solidFill>
                  <a:srgbClr val="FF0000"/>
                </a:solidFill>
                <a:ea typeface="Calibri" panose="020F0502020204030204" pitchFamily="34" charset="0"/>
                <a:sym typeface="Wingdings" panose="05000000000000000000" pitchFamily="2" charset="2"/>
              </a:rPr>
              <a:t>Was steht an?</a:t>
            </a:r>
            <a:r>
              <a:rPr lang="de-DE" sz="2600" b="1" dirty="0">
                <a:solidFill>
                  <a:schemeClr val="tx1"/>
                </a:solidFill>
                <a:ea typeface="Calibri" panose="020F0502020204030204" pitchFamily="34" charset="0"/>
                <a:sym typeface="Wingdings" panose="05000000000000000000" pitchFamily="2" charset="2"/>
              </a:rPr>
              <a:t/>
            </a:r>
            <a:br>
              <a:rPr lang="de-DE" sz="2600" b="1" dirty="0">
                <a:solidFill>
                  <a:schemeClr val="tx1"/>
                </a:solidFill>
                <a:ea typeface="Calibri" panose="020F0502020204030204" pitchFamily="34" charset="0"/>
                <a:sym typeface="Wingdings" panose="05000000000000000000" pitchFamily="2" charset="2"/>
              </a:rPr>
            </a:br>
            <a:endParaRPr lang="de-DE" sz="2600" b="1" dirty="0">
              <a:solidFill>
                <a:schemeClr val="tx1"/>
              </a:solidFill>
              <a:ea typeface="Calibri" panose="020F0502020204030204" pitchFamily="34" charset="0"/>
              <a:sym typeface="Wingdings" panose="05000000000000000000" pitchFamily="2" charset="2"/>
            </a:endParaRPr>
          </a:p>
          <a:p>
            <a:pPr algn="l">
              <a:tabLst>
                <a:tab pos="719138" algn="l"/>
              </a:tabLst>
            </a:pPr>
            <a:r>
              <a:rPr lang="de-DE" sz="2800" b="1" dirty="0">
                <a:solidFill>
                  <a:schemeClr val="tx1"/>
                </a:solidFill>
                <a:ea typeface="Calibri" panose="020F0502020204030204" pitchFamily="34" charset="0"/>
                <a:sym typeface="Wingdings" panose="05000000000000000000" pitchFamily="2" charset="2"/>
              </a:rPr>
              <a:t>2024</a:t>
            </a:r>
            <a:r>
              <a:rPr lang="de-DE" sz="2000" b="1" dirty="0">
                <a:solidFill>
                  <a:schemeClr val="tx1"/>
                </a:solidFill>
                <a:ea typeface="Calibri" panose="020F0502020204030204" pitchFamily="34" charset="0"/>
                <a:sym typeface="Wingdings" panose="05000000000000000000" pitchFamily="2" charset="2"/>
              </a:rPr>
              <a:t> 	ändert sich der Anteil des kfd-Mitgliedsbeitrag </a:t>
            </a:r>
          </a:p>
          <a:p>
            <a:pPr algn="l">
              <a:tabLst>
                <a:tab pos="719138" algn="l"/>
              </a:tabLst>
            </a:pPr>
            <a:r>
              <a:rPr lang="de-DE" sz="2000" b="1" dirty="0">
                <a:solidFill>
                  <a:schemeClr val="tx1"/>
                </a:solidFill>
                <a:ea typeface="Calibri" panose="020F0502020204030204" pitchFamily="34" charset="0"/>
                <a:sym typeface="Wingdings" panose="05000000000000000000" pitchFamily="2" charset="2"/>
              </a:rPr>
              <a:t>		für unseren kfd-Bundesverband: </a:t>
            </a:r>
          </a:p>
          <a:p>
            <a:pPr algn="l"/>
            <a:endParaRPr lang="de-DE" sz="2000" b="1" dirty="0">
              <a:solidFill>
                <a:schemeClr val="tx1"/>
              </a:solidFill>
              <a:ea typeface="Calibri" panose="020F0502020204030204" pitchFamily="34" charset="0"/>
              <a:sym typeface="Wingdings" panose="05000000000000000000" pitchFamily="2" charset="2"/>
            </a:endParaRPr>
          </a:p>
          <a:p>
            <a:pPr algn="l">
              <a:tabLst>
                <a:tab pos="2239963" algn="l"/>
                <a:tab pos="3492500" algn="l"/>
                <a:tab pos="4211638" algn="l"/>
              </a:tabLst>
            </a:pPr>
            <a:r>
              <a:rPr lang="de-DE" sz="2000" b="1" dirty="0">
                <a:solidFill>
                  <a:schemeClr val="tx1"/>
                </a:solidFill>
                <a:ea typeface="Calibri" panose="020F0502020204030204" pitchFamily="34" charset="0"/>
                <a:sym typeface="Wingdings" panose="05000000000000000000" pitchFamily="2" charset="2"/>
              </a:rPr>
              <a:t>	bisher 	seit	</a:t>
            </a:r>
            <a:r>
              <a:rPr lang="de-DE" sz="2800" b="1" dirty="0">
                <a:solidFill>
                  <a:schemeClr val="tx1"/>
                </a:solidFill>
                <a:ea typeface="Calibri" panose="020F0502020204030204" pitchFamily="34" charset="0"/>
                <a:sym typeface="Wingdings" panose="05000000000000000000" pitchFamily="2" charset="2"/>
              </a:rPr>
              <a:t>2010 	</a:t>
            </a:r>
            <a:r>
              <a:rPr lang="de-DE" sz="2800" b="1" dirty="0" smtClean="0">
                <a:solidFill>
                  <a:schemeClr val="tx1"/>
                </a:solidFill>
                <a:ea typeface="Calibri" panose="020F0502020204030204" pitchFamily="34" charset="0"/>
                <a:sym typeface="Wingdings" panose="05000000000000000000" pitchFamily="2" charset="2"/>
              </a:rPr>
              <a:t>12 </a:t>
            </a:r>
            <a:r>
              <a:rPr lang="de-DE" sz="2800" b="1" dirty="0">
                <a:solidFill>
                  <a:schemeClr val="tx1"/>
                </a:solidFill>
                <a:ea typeface="Calibri" panose="020F0502020204030204" pitchFamily="34" charset="0"/>
                <a:sym typeface="Wingdings" panose="05000000000000000000" pitchFamily="2" charset="2"/>
              </a:rPr>
              <a:t>€ </a:t>
            </a:r>
          </a:p>
          <a:p>
            <a:pPr algn="l">
              <a:tabLst>
                <a:tab pos="2239963" algn="l"/>
                <a:tab pos="3492500" algn="l"/>
                <a:tab pos="4211638" algn="l"/>
              </a:tabLst>
            </a:pPr>
            <a:r>
              <a:rPr lang="de-DE" sz="2000" b="1" dirty="0">
                <a:solidFill>
                  <a:schemeClr val="tx1"/>
                </a:solidFill>
                <a:ea typeface="Calibri" panose="020F0502020204030204" pitchFamily="34" charset="0"/>
                <a:sym typeface="Wingdings" panose="05000000000000000000" pitchFamily="2" charset="2"/>
              </a:rPr>
              <a:t>		ab	</a:t>
            </a:r>
            <a:r>
              <a:rPr lang="de-DE" sz="2800" b="1" dirty="0">
                <a:solidFill>
                  <a:schemeClr val="tx1"/>
                </a:solidFill>
                <a:ea typeface="Calibri" panose="020F0502020204030204" pitchFamily="34" charset="0"/>
                <a:sym typeface="Wingdings" panose="05000000000000000000" pitchFamily="2" charset="2"/>
              </a:rPr>
              <a:t>2024 	22 €</a:t>
            </a:r>
          </a:p>
          <a:p>
            <a:pPr algn="l">
              <a:tabLst>
                <a:tab pos="2239963" algn="l"/>
                <a:tab pos="3492500" algn="l"/>
                <a:tab pos="4211638" algn="l"/>
              </a:tabLst>
            </a:pPr>
            <a:endParaRPr lang="de-DE" sz="2800" b="1" dirty="0">
              <a:solidFill>
                <a:schemeClr val="tx1"/>
              </a:solidFill>
              <a:ea typeface="Calibri" panose="020F0502020204030204" pitchFamily="34" charset="0"/>
              <a:sym typeface="Wingdings" panose="05000000000000000000" pitchFamily="2" charset="2"/>
            </a:endParaRPr>
          </a:p>
          <a:p>
            <a:pPr algn="l">
              <a:tabLst>
                <a:tab pos="901700" algn="l"/>
                <a:tab pos="3492500" algn="l"/>
                <a:tab pos="4211638" algn="l"/>
              </a:tabLst>
            </a:pPr>
            <a:r>
              <a:rPr lang="de-DE" sz="3600" b="1" dirty="0">
                <a:solidFill>
                  <a:srgbClr val="FF0000"/>
                </a:solidFill>
                <a:ea typeface="Calibri" panose="020F0502020204030204" pitchFamily="34" charset="0"/>
                <a:sym typeface="Wingdings" panose="05000000000000000000" pitchFamily="2" charset="2"/>
              </a:rPr>
              <a:t></a:t>
            </a:r>
            <a:r>
              <a:rPr lang="de-DE" sz="2000" b="1" dirty="0">
                <a:solidFill>
                  <a:schemeClr val="tx1"/>
                </a:solidFill>
                <a:ea typeface="Calibri" panose="020F0502020204030204" pitchFamily="34" charset="0"/>
                <a:sym typeface="Wingdings" panose="05000000000000000000" pitchFamily="2" charset="2"/>
              </a:rPr>
              <a:t>  	Unser kfd-Mitgliedsbeitrag muss daran angepasst </a:t>
            </a:r>
            <a:br>
              <a:rPr lang="de-DE" sz="2000" b="1" dirty="0">
                <a:solidFill>
                  <a:schemeClr val="tx1"/>
                </a:solidFill>
                <a:ea typeface="Calibri" panose="020F0502020204030204" pitchFamily="34" charset="0"/>
                <a:sym typeface="Wingdings" panose="05000000000000000000" pitchFamily="2" charset="2"/>
              </a:rPr>
            </a:br>
            <a:r>
              <a:rPr lang="de-DE" sz="2000" b="1" dirty="0">
                <a:solidFill>
                  <a:schemeClr val="tx1"/>
                </a:solidFill>
                <a:ea typeface="Calibri" panose="020F0502020204030204" pitchFamily="34" charset="0"/>
                <a:sym typeface="Wingdings" panose="05000000000000000000" pitchFamily="2" charset="2"/>
              </a:rPr>
              <a:t>	und neu festgelegt werden.</a:t>
            </a:r>
          </a:p>
          <a:p>
            <a:pPr algn="l">
              <a:tabLst>
                <a:tab pos="2239963" algn="l"/>
                <a:tab pos="3492500" algn="l"/>
                <a:tab pos="4211638" algn="l"/>
              </a:tabLst>
            </a:pPr>
            <a:endParaRPr lang="de-DE" b="1" dirty="0">
              <a:solidFill>
                <a:schemeClr val="tx1"/>
              </a:solidFill>
              <a:ea typeface="Calibri" panose="020F0502020204030204" pitchFamily="34" charset="0"/>
              <a:sym typeface="Wingdings" panose="05000000000000000000" pitchFamily="2" charset="2"/>
            </a:endParaRPr>
          </a:p>
        </p:txBody>
      </p:sp>
    </p:spTree>
    <p:extLst>
      <p:ext uri="{BB962C8B-B14F-4D97-AF65-F5344CB8AC3E}">
        <p14:creationId xmlns:p14="http://schemas.microsoft.com/office/powerpoint/2010/main" val="9902418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16496" y="1412776"/>
            <a:ext cx="8915400" cy="5445224"/>
          </a:xfrm>
        </p:spPr>
        <p:txBody>
          <a:bodyPr>
            <a:normAutofit fontScale="85000" lnSpcReduction="20000"/>
          </a:bodyPr>
          <a:lstStyle/>
          <a:p>
            <a:pPr>
              <a:lnSpc>
                <a:spcPct val="120000"/>
              </a:lnSpc>
            </a:pPr>
            <a:r>
              <a:rPr lang="de-DE" sz="2600" b="1" dirty="0" smtClean="0"/>
              <a:t>Zeitschrift </a:t>
            </a:r>
            <a:r>
              <a:rPr lang="de-DE" sz="2600" b="1" dirty="0" err="1" smtClean="0"/>
              <a:t>Junia</a:t>
            </a:r>
            <a:r>
              <a:rPr lang="de-DE" sz="2600" b="1" dirty="0" smtClean="0"/>
              <a:t> wird in den Postkasten geliefert</a:t>
            </a:r>
          </a:p>
          <a:p>
            <a:pPr>
              <a:lnSpc>
                <a:spcPct val="120000"/>
              </a:lnSpc>
            </a:pPr>
            <a:r>
              <a:rPr lang="de-DE" sz="2600" b="1" dirty="0" smtClean="0"/>
              <a:t>Frühstück zur Generalversammlung</a:t>
            </a:r>
          </a:p>
          <a:p>
            <a:pPr>
              <a:lnSpc>
                <a:spcPct val="120000"/>
              </a:lnSpc>
            </a:pPr>
            <a:r>
              <a:rPr lang="de-DE" sz="2600" b="1" dirty="0" smtClean="0"/>
              <a:t>Organisation von:</a:t>
            </a:r>
          </a:p>
          <a:p>
            <a:pPr lvl="1">
              <a:lnSpc>
                <a:spcPct val="120000"/>
              </a:lnSpc>
              <a:buFont typeface="Symbol" pitchFamily="18" charset="2"/>
              <a:buChar char="-"/>
            </a:pPr>
            <a:r>
              <a:rPr lang="de-DE" sz="2600" b="1" dirty="0" smtClean="0"/>
              <a:t>Sport- und Gymnastikkursen</a:t>
            </a:r>
          </a:p>
          <a:p>
            <a:pPr lvl="1">
              <a:lnSpc>
                <a:spcPct val="120000"/>
              </a:lnSpc>
              <a:buFont typeface="Symbol" pitchFamily="18" charset="2"/>
              <a:buChar char="-"/>
            </a:pPr>
            <a:r>
              <a:rPr lang="de-DE" sz="2600" b="1" dirty="0" smtClean="0"/>
              <a:t>Kinderturnen / Mutter-Kind-Ausflüge</a:t>
            </a:r>
          </a:p>
          <a:p>
            <a:pPr lvl="1">
              <a:lnSpc>
                <a:spcPct val="120000"/>
              </a:lnSpc>
              <a:buFont typeface="Symbol" pitchFamily="18" charset="2"/>
              <a:buChar char="-"/>
            </a:pPr>
            <a:r>
              <a:rPr lang="de-DE" sz="2600" b="1" dirty="0" smtClean="0"/>
              <a:t>Ausflüge / Fahrradtouren / Wanderungen</a:t>
            </a:r>
          </a:p>
          <a:p>
            <a:pPr lvl="1">
              <a:lnSpc>
                <a:spcPct val="120000"/>
              </a:lnSpc>
              <a:buFont typeface="Symbol" pitchFamily="18" charset="2"/>
              <a:buChar char="-"/>
            </a:pPr>
            <a:r>
              <a:rPr lang="de-DE" sz="2600" b="1" dirty="0" smtClean="0"/>
              <a:t>Veranstaltungen wie Karneval oder Weiberabend</a:t>
            </a:r>
          </a:p>
          <a:p>
            <a:pPr>
              <a:lnSpc>
                <a:spcPct val="120000"/>
              </a:lnSpc>
            </a:pPr>
            <a:r>
              <a:rPr lang="de-DE" sz="2600" b="1" dirty="0" smtClean="0"/>
              <a:t>Treff für Frauen</a:t>
            </a:r>
          </a:p>
          <a:p>
            <a:pPr>
              <a:lnSpc>
                <a:spcPct val="120000"/>
              </a:lnSpc>
            </a:pPr>
            <a:r>
              <a:rPr lang="de-DE" sz="2600" b="1" dirty="0" smtClean="0"/>
              <a:t>Gestaltete Gottesdienste</a:t>
            </a:r>
          </a:p>
          <a:p>
            <a:pPr>
              <a:lnSpc>
                <a:spcPct val="120000"/>
              </a:lnSpc>
            </a:pPr>
            <a:r>
              <a:rPr lang="de-DE" sz="2600" b="1" dirty="0" smtClean="0"/>
              <a:t>Adventsfrühstück (mit Kostenbeteiligung der </a:t>
            </a:r>
            <a:r>
              <a:rPr lang="de-DE" sz="2600" b="1" dirty="0" err="1" smtClean="0"/>
              <a:t>kfd</a:t>
            </a:r>
            <a:r>
              <a:rPr lang="de-DE" sz="2600" b="1" dirty="0" smtClean="0"/>
              <a:t>)</a:t>
            </a:r>
          </a:p>
          <a:p>
            <a:pPr>
              <a:lnSpc>
                <a:spcPct val="120000"/>
              </a:lnSpc>
            </a:pPr>
            <a:r>
              <a:rPr lang="de-DE" sz="2600" b="1" dirty="0" smtClean="0"/>
              <a:t>Geschenke/Besuche zu runden Geburtstagen (ab 80 Jahren) und Jubiläen wie z. B. Goldhochzeiten </a:t>
            </a:r>
          </a:p>
          <a:p>
            <a:pPr>
              <a:lnSpc>
                <a:spcPct val="120000"/>
              </a:lnSpc>
            </a:pPr>
            <a:r>
              <a:rPr lang="de-DE" sz="2600" b="1" dirty="0" smtClean="0"/>
              <a:t>Weihnachtsgeschenke  für alle Mitgliederinnen ab 80 Jahren</a:t>
            </a:r>
          </a:p>
          <a:p>
            <a:endParaRPr lang="de-DE" sz="2200" b="1" dirty="0" smtClean="0"/>
          </a:p>
          <a:p>
            <a:endParaRPr lang="de-DE" sz="2200" b="1" dirty="0" smtClean="0"/>
          </a:p>
          <a:p>
            <a:endParaRPr lang="de-DE" sz="2200" b="1" dirty="0"/>
          </a:p>
        </p:txBody>
      </p:sp>
      <p:sp>
        <p:nvSpPr>
          <p:cNvPr id="5" name="Textfeld 4"/>
          <p:cNvSpPr txBox="1"/>
          <p:nvPr/>
        </p:nvSpPr>
        <p:spPr>
          <a:xfrm>
            <a:off x="2576736" y="260648"/>
            <a:ext cx="5544616" cy="954107"/>
          </a:xfrm>
          <a:prstGeom prst="rect">
            <a:avLst/>
          </a:prstGeom>
          <a:noFill/>
        </p:spPr>
        <p:txBody>
          <a:bodyPr wrap="square" rtlCol="0">
            <a:spAutoFit/>
          </a:bodyPr>
          <a:lstStyle/>
          <a:p>
            <a:r>
              <a:rPr lang="de-DE" sz="2800" b="1" dirty="0" smtClean="0">
                <a:solidFill>
                  <a:srgbClr val="FF0000"/>
                </a:solidFill>
              </a:rPr>
              <a:t>Was bekommen Westenholzer Mitgliederinnen für ihren Beitrag?</a:t>
            </a:r>
            <a:endParaRPr lang="de-DE" sz="2800" b="1" dirty="0">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p:txBody>
          <a:bodyPr>
            <a:normAutofit/>
          </a:bodyPr>
          <a:lstStyle/>
          <a:p>
            <a:pPr marL="0" indent="0" algn="ctr">
              <a:buNone/>
            </a:pPr>
            <a:endParaRPr lang="de-DE" sz="3600" b="1" dirty="0" smtClean="0"/>
          </a:p>
          <a:p>
            <a:pPr marL="0" indent="0" algn="ctr">
              <a:buNone/>
            </a:pPr>
            <a:r>
              <a:rPr lang="de-DE" sz="3600" b="1" dirty="0" smtClean="0"/>
              <a:t>Vielen Dank für Ihre Aufmerksamkeit, Ihr Interesse und Ihre Treue zur kfd – dem größten und einflussreichsten katholischen Frauenverband Deutschlands</a:t>
            </a:r>
            <a:endParaRPr lang="de-DE" sz="3600" b="1" dirty="0"/>
          </a:p>
        </p:txBody>
      </p:sp>
    </p:spTree>
    <p:extLst>
      <p:ext uri="{BB962C8B-B14F-4D97-AF65-F5344CB8AC3E}">
        <p14:creationId xmlns:p14="http://schemas.microsoft.com/office/powerpoint/2010/main" val="12484923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623020" y="1844824"/>
            <a:ext cx="6552728" cy="1938992"/>
          </a:xfrm>
          <a:prstGeom prst="rect">
            <a:avLst/>
          </a:prstGeom>
        </p:spPr>
        <p:txBody>
          <a:bodyPr wrap="square">
            <a:spAutoFit/>
          </a:bodyPr>
          <a:lstStyle/>
          <a:p>
            <a:pPr algn="ctr"/>
            <a:r>
              <a:rPr lang="de-DE" sz="4000" b="1" dirty="0">
                <a:solidFill>
                  <a:srgbClr val="FF0000"/>
                </a:solidFill>
                <a:ea typeface="Calibri" panose="020F0502020204030204" pitchFamily="34" charset="0"/>
                <a:cs typeface="Times New Roman" panose="02020603050405020304" pitchFamily="18" charset="0"/>
              </a:rPr>
              <a:t>Wichtiges und Wissenswertes zum </a:t>
            </a:r>
          </a:p>
          <a:p>
            <a:pPr algn="ctr"/>
            <a:r>
              <a:rPr lang="de-DE" sz="4000" b="1" dirty="0">
                <a:solidFill>
                  <a:srgbClr val="FF0000"/>
                </a:solidFill>
                <a:ea typeface="Calibri" panose="020F0502020204030204" pitchFamily="34" charset="0"/>
                <a:cs typeface="Times New Roman" panose="02020603050405020304" pitchFamily="18" charset="0"/>
              </a:rPr>
              <a:t>neuen kfd-Beitrag</a:t>
            </a:r>
            <a:endParaRPr lang="de-DE" sz="4000" b="1" dirty="0">
              <a:solidFill>
                <a:srgbClr val="FF0000"/>
              </a:solidFill>
            </a:endParaRPr>
          </a:p>
        </p:txBody>
      </p:sp>
      <p:pic>
        <p:nvPicPr>
          <p:cNvPr id="5" name="Grafik 4">
            <a:extLst>
              <a:ext uri="{FF2B5EF4-FFF2-40B4-BE49-F238E27FC236}">
                <a16:creationId xmlns="" xmlns:a16="http://schemas.microsoft.com/office/drawing/2014/main" id="{3F861B8B-AF77-4647-BFEA-ED3752C939CC}"/>
              </a:ext>
            </a:extLst>
          </p:cNvPr>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6969224" y="2533446"/>
            <a:ext cx="2736304" cy="2893959"/>
          </a:xfrm>
          <a:prstGeom prst="rect">
            <a:avLst/>
          </a:prstGeom>
          <a:noFill/>
          <a:ln>
            <a:noFill/>
          </a:ln>
        </p:spPr>
      </p:pic>
      <p:sp>
        <p:nvSpPr>
          <p:cNvPr id="6" name="Rechteck 5"/>
          <p:cNvSpPr/>
          <p:nvPr/>
        </p:nvSpPr>
        <p:spPr>
          <a:xfrm>
            <a:off x="704528" y="5427405"/>
            <a:ext cx="6552728" cy="523220"/>
          </a:xfrm>
          <a:prstGeom prst="rect">
            <a:avLst/>
          </a:prstGeom>
        </p:spPr>
        <p:txBody>
          <a:bodyPr wrap="square">
            <a:spAutoFit/>
          </a:bodyPr>
          <a:lstStyle/>
          <a:p>
            <a:pPr algn="ctr"/>
            <a:r>
              <a:rPr lang="de-DE" sz="2800" b="1" dirty="0">
                <a:solidFill>
                  <a:srgbClr val="FF0000"/>
                </a:solidFill>
                <a:ea typeface="Calibri" panose="020F0502020204030204" pitchFamily="34" charset="0"/>
                <a:cs typeface="Times New Roman" panose="02020603050405020304" pitchFamily="18" charset="0"/>
              </a:rPr>
              <a:t>Wofür wird unser Beitrag verwendet?</a:t>
            </a:r>
            <a:endParaRPr lang="de-DE" sz="2800" b="1" dirty="0">
              <a:solidFill>
                <a:srgbClr val="FF0000"/>
              </a:solidFill>
            </a:endParaRPr>
          </a:p>
        </p:txBody>
      </p:sp>
    </p:spTree>
    <p:extLst>
      <p:ext uri="{BB962C8B-B14F-4D97-AF65-F5344CB8AC3E}">
        <p14:creationId xmlns:p14="http://schemas.microsoft.com/office/powerpoint/2010/main" val="29075684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488504" y="1556792"/>
            <a:ext cx="9273480" cy="1723549"/>
          </a:xfrm>
          <a:prstGeom prst="rect">
            <a:avLst/>
          </a:prstGeom>
        </p:spPr>
        <p:txBody>
          <a:bodyPr wrap="square">
            <a:spAutoFit/>
          </a:bodyPr>
          <a:lstStyle/>
          <a:p>
            <a:r>
              <a:rPr lang="de-DE" sz="28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Wofür werden die Einnahmen des kfd-Bundesverbandes verwendet ?</a:t>
            </a:r>
            <a:r>
              <a:rPr lang="de-DE" sz="2800" b="1" dirty="0">
                <a:latin typeface="Arial" panose="020B0604020202020204" pitchFamily="34" charset="0"/>
                <a:ea typeface="Calibri" panose="020F0502020204030204" pitchFamily="34" charset="0"/>
                <a:cs typeface="Times New Roman" panose="02020603050405020304" pitchFamily="18" charset="0"/>
              </a:rPr>
              <a:t>	</a:t>
            </a:r>
            <a:r>
              <a:rPr lang="de-DE" sz="2600" b="1" dirty="0">
                <a:latin typeface="Arial" panose="020B0604020202020204" pitchFamily="34" charset="0"/>
                <a:ea typeface="Calibri" panose="020F0502020204030204" pitchFamily="34" charset="0"/>
                <a:cs typeface="Times New Roman" panose="02020603050405020304" pitchFamily="18" charset="0"/>
              </a:rPr>
              <a:t>		                      							</a:t>
            </a:r>
            <a:r>
              <a:rPr lang="de-DE" sz="1600"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Stand: Planungen für 2022</a:t>
            </a:r>
          </a:p>
          <a:p>
            <a:endParaRPr lang="de-DE" sz="2400" b="1" dirty="0">
              <a:cs typeface="Times New Roman" panose="02020603050405020304" pitchFamily="18" charset="0"/>
            </a:endParaRPr>
          </a:p>
        </p:txBody>
      </p:sp>
      <p:graphicFrame>
        <p:nvGraphicFramePr>
          <p:cNvPr id="5" name="Inhaltsplatzhalter 9">
            <a:extLst>
              <a:ext uri="{FF2B5EF4-FFF2-40B4-BE49-F238E27FC236}">
                <a16:creationId xmlns="" xmlns:a16="http://schemas.microsoft.com/office/drawing/2014/main" id="{232E341D-73C3-4F85-ED83-2568AFC2CEA0}"/>
              </a:ext>
            </a:extLst>
          </p:cNvPr>
          <p:cNvGraphicFramePr>
            <a:graphicFrameLocks/>
          </p:cNvGraphicFramePr>
          <p:nvPr>
            <p:extLst>
              <p:ext uri="{D42A27DB-BD31-4B8C-83A1-F6EECF244321}">
                <p14:modId xmlns:p14="http://schemas.microsoft.com/office/powerpoint/2010/main" val="1353136535"/>
              </p:ext>
            </p:extLst>
          </p:nvPr>
        </p:nvGraphicFramePr>
        <p:xfrm>
          <a:off x="0" y="2708920"/>
          <a:ext cx="9414595" cy="37442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138066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632520" y="1700808"/>
            <a:ext cx="6624736" cy="4401205"/>
          </a:xfrm>
          <a:prstGeom prst="rect">
            <a:avLst/>
          </a:prstGeom>
        </p:spPr>
        <p:txBody>
          <a:bodyPr wrap="square">
            <a:spAutoFit/>
          </a:bodyPr>
          <a:lstStyle/>
          <a:p>
            <a:r>
              <a:rPr lang="de-DE" sz="20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Mit der kfd die Zukunft für Frauen gestalten</a:t>
            </a:r>
          </a:p>
          <a:p>
            <a:endParaRPr lang="de-DE" sz="1200" b="1" dirty="0">
              <a:latin typeface="Arial" panose="020B0604020202020204" pitchFamily="34" charset="0"/>
              <a:ea typeface="Calibri" panose="020F0502020204030204" pitchFamily="34" charset="0"/>
              <a:cs typeface="Times New Roman" panose="02020603050405020304" pitchFamily="18" charset="0"/>
            </a:endParaRPr>
          </a:p>
          <a:p>
            <a:r>
              <a:rPr lang="de-DE" sz="1600" dirty="0">
                <a:solidFill>
                  <a:srgbClr val="000000"/>
                </a:solidFill>
                <a:latin typeface="Arial" panose="020B0604020202020204" pitchFamily="34" charset="0"/>
                <a:cs typeface="Arial" panose="020B0604020202020204" pitchFamily="34" charset="0"/>
              </a:rPr>
              <a:t>Liebe kfd-Frauen, </a:t>
            </a:r>
          </a:p>
          <a:p>
            <a:endParaRPr lang="de-DE" sz="1600" dirty="0">
              <a:solidFill>
                <a:srgbClr val="000000"/>
              </a:solidFill>
              <a:latin typeface="Arial" panose="020B0604020202020204" pitchFamily="34" charset="0"/>
              <a:cs typeface="Arial" panose="020B0604020202020204" pitchFamily="34" charset="0"/>
            </a:endParaRPr>
          </a:p>
          <a:p>
            <a:r>
              <a:rPr lang="de-DE" sz="1600" dirty="0">
                <a:solidFill>
                  <a:srgbClr val="000000"/>
                </a:solidFill>
                <a:latin typeface="Arial" panose="020B0604020202020204" pitchFamily="34" charset="0"/>
                <a:cs typeface="Arial" panose="020B0604020202020204" pitchFamily="34" charset="0"/>
              </a:rPr>
              <a:t>wir danken Ihnen für Ihr Engagement und Ihren Beitrag, </a:t>
            </a:r>
          </a:p>
          <a:p>
            <a:r>
              <a:rPr lang="de-DE" sz="1600" dirty="0">
                <a:solidFill>
                  <a:srgbClr val="000000"/>
                </a:solidFill>
                <a:latin typeface="Arial" panose="020B0604020202020204" pitchFamily="34" charset="0"/>
                <a:cs typeface="Arial" panose="020B0604020202020204" pitchFamily="34" charset="0"/>
              </a:rPr>
              <a:t>den Sie in den vergangenen Jahren für die kfd geleistet haben. </a:t>
            </a:r>
          </a:p>
          <a:p>
            <a:r>
              <a:rPr lang="de-DE" sz="1600" dirty="0">
                <a:solidFill>
                  <a:srgbClr val="000000"/>
                </a:solidFill>
                <a:latin typeface="Arial" panose="020B0604020202020204" pitchFamily="34" charset="0"/>
                <a:cs typeface="Arial" panose="020B0604020202020204" pitchFamily="34" charset="0"/>
              </a:rPr>
              <a:t>Mit Ihnen sind wir die starke Stimme für Frauen in Deutschland geworden. </a:t>
            </a:r>
          </a:p>
          <a:p>
            <a:r>
              <a:rPr lang="de-DE" sz="1600" dirty="0">
                <a:solidFill>
                  <a:srgbClr val="000000"/>
                </a:solidFill>
                <a:latin typeface="Arial" panose="020B0604020202020204" pitchFamily="34" charset="0"/>
                <a:cs typeface="Arial" panose="020B0604020202020204" pitchFamily="34" charset="0"/>
              </a:rPr>
              <a:t>Mit Ihnen haben wir so viel Gutes für Frauen erreicht. </a:t>
            </a:r>
          </a:p>
          <a:p>
            <a:endParaRPr lang="de-DE" sz="1600" dirty="0">
              <a:solidFill>
                <a:srgbClr val="000000"/>
              </a:solidFill>
              <a:latin typeface="Arial" panose="020B0604020202020204" pitchFamily="34" charset="0"/>
              <a:cs typeface="Arial" panose="020B0604020202020204" pitchFamily="34" charset="0"/>
            </a:endParaRPr>
          </a:p>
          <a:p>
            <a:r>
              <a:rPr lang="de-DE" sz="1600" dirty="0">
                <a:solidFill>
                  <a:srgbClr val="000000"/>
                </a:solidFill>
                <a:latin typeface="Arial" panose="020B0604020202020204" pitchFamily="34" charset="0"/>
                <a:cs typeface="Arial" panose="020B0604020202020204" pitchFamily="34" charset="0"/>
              </a:rPr>
              <a:t>Und mit Ihnen wollen wir uns weiter für die Berücksichtigung der Anliegen von Frauen einsetzen. </a:t>
            </a:r>
          </a:p>
          <a:p>
            <a:r>
              <a:rPr lang="de-DE" sz="1600" dirty="0">
                <a:solidFill>
                  <a:srgbClr val="000000"/>
                </a:solidFill>
                <a:latin typeface="Arial" panose="020B0604020202020204" pitchFamily="34" charset="0"/>
                <a:cs typeface="Arial" panose="020B0604020202020204" pitchFamily="34" charset="0"/>
              </a:rPr>
              <a:t>Wir wünschen und erhoffen uns, dass Sie mit uns den kfd-Weg für Frauen weitergehen und unsere Zukunft aktiv mitgestalten!</a:t>
            </a:r>
          </a:p>
          <a:p>
            <a:endParaRPr lang="de-DE" sz="1600" dirty="0">
              <a:solidFill>
                <a:srgbClr val="000000"/>
              </a:solidFill>
              <a:latin typeface="Arial" panose="020B0604020202020204" pitchFamily="34" charset="0"/>
              <a:cs typeface="Arial" panose="020B0604020202020204" pitchFamily="34" charset="0"/>
            </a:endParaRPr>
          </a:p>
          <a:p>
            <a:r>
              <a:rPr lang="de-DE" sz="1600" dirty="0">
                <a:solidFill>
                  <a:srgbClr val="000000"/>
                </a:solidFill>
                <a:latin typeface="Arial" panose="020B0604020202020204" pitchFamily="34" charset="0"/>
                <a:cs typeface="Arial" panose="020B0604020202020204" pitchFamily="34" charset="0"/>
              </a:rPr>
              <a:t>Ihr kfd-Bundesvorstand und Ihr </a:t>
            </a:r>
            <a:r>
              <a:rPr lang="de-DE" sz="1600" dirty="0" smtClean="0">
                <a:solidFill>
                  <a:srgbClr val="000000"/>
                </a:solidFill>
                <a:latin typeface="Arial" panose="020B0604020202020204" pitchFamily="34" charset="0"/>
                <a:cs typeface="Arial" panose="020B0604020202020204" pitchFamily="34" charset="0"/>
              </a:rPr>
              <a:t>kfd-Diözesanleitungsteam </a:t>
            </a:r>
            <a:r>
              <a:rPr lang="de-DE" sz="1600" dirty="0">
                <a:solidFill>
                  <a:srgbClr val="000000"/>
                </a:solidFill>
                <a:latin typeface="Arial" panose="020B0604020202020204" pitchFamily="34" charset="0"/>
                <a:cs typeface="Arial" panose="020B0604020202020204" pitchFamily="34" charset="0"/>
              </a:rPr>
              <a:t>Paderborn</a:t>
            </a:r>
          </a:p>
          <a:p>
            <a:pPr hangingPunct="0"/>
            <a:endParaRPr lang="de-DE" sz="1200" dirty="0">
              <a:latin typeface="Arial" panose="020B0604020202020204" pitchFamily="34" charset="0"/>
              <a:cs typeface="Arial" panose="020B0604020202020204" pitchFamily="34" charset="0"/>
            </a:endParaRPr>
          </a:p>
          <a:p>
            <a:endParaRPr lang="de-DE" sz="1200" b="1" dirty="0">
              <a:cs typeface="Times New Roman" panose="02020603050405020304" pitchFamily="18" charset="0"/>
            </a:endParaRPr>
          </a:p>
        </p:txBody>
      </p:sp>
      <p:pic>
        <p:nvPicPr>
          <p:cNvPr id="3" name="Grafik 2">
            <a:extLst>
              <a:ext uri="{FF2B5EF4-FFF2-40B4-BE49-F238E27FC236}">
                <a16:creationId xmlns="" xmlns:a16="http://schemas.microsoft.com/office/drawing/2014/main" id="{3F861B8B-AF77-4647-BFEA-ED3752C939CC}"/>
              </a:ext>
            </a:extLst>
          </p:cNvPr>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7041232" y="2636912"/>
            <a:ext cx="2736304" cy="2893959"/>
          </a:xfrm>
          <a:prstGeom prst="rect">
            <a:avLst/>
          </a:prstGeom>
          <a:noFill/>
          <a:ln>
            <a:noFill/>
          </a:ln>
        </p:spPr>
      </p:pic>
    </p:spTree>
    <p:extLst>
      <p:ext uri="{BB962C8B-B14F-4D97-AF65-F5344CB8AC3E}">
        <p14:creationId xmlns:p14="http://schemas.microsoft.com/office/powerpoint/2010/main" val="28017919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623020" y="1844824"/>
            <a:ext cx="6552728" cy="2554545"/>
          </a:xfrm>
          <a:prstGeom prst="rect">
            <a:avLst/>
          </a:prstGeom>
        </p:spPr>
        <p:txBody>
          <a:bodyPr wrap="square">
            <a:spAutoFit/>
          </a:bodyPr>
          <a:lstStyle/>
          <a:p>
            <a:pPr algn="ctr"/>
            <a:r>
              <a:rPr lang="de-DE" sz="4000" b="1" dirty="0">
                <a:solidFill>
                  <a:srgbClr val="FF0000"/>
                </a:solidFill>
                <a:ea typeface="Calibri" panose="020F0502020204030204" pitchFamily="34" charset="0"/>
                <a:cs typeface="Times New Roman" panose="02020603050405020304" pitchFamily="18" charset="0"/>
              </a:rPr>
              <a:t>Wichtiges und Wissenswertes zum </a:t>
            </a:r>
          </a:p>
          <a:p>
            <a:pPr algn="ctr"/>
            <a:endParaRPr lang="de-DE" sz="4000" b="1" dirty="0">
              <a:solidFill>
                <a:srgbClr val="FF0000"/>
              </a:solidFill>
              <a:ea typeface="Calibri" panose="020F0502020204030204" pitchFamily="34" charset="0"/>
              <a:cs typeface="Times New Roman" panose="02020603050405020304" pitchFamily="18" charset="0"/>
            </a:endParaRPr>
          </a:p>
          <a:p>
            <a:pPr algn="ctr"/>
            <a:r>
              <a:rPr lang="de-DE" sz="4000" b="1" dirty="0">
                <a:solidFill>
                  <a:srgbClr val="FF0000"/>
                </a:solidFill>
                <a:ea typeface="Calibri" panose="020F0502020204030204" pitchFamily="34" charset="0"/>
                <a:cs typeface="Times New Roman" panose="02020603050405020304" pitchFamily="18" charset="0"/>
              </a:rPr>
              <a:t>neuen kfd-Beitrag</a:t>
            </a:r>
            <a:endParaRPr lang="de-DE" sz="4000" b="1" dirty="0">
              <a:solidFill>
                <a:srgbClr val="FF0000"/>
              </a:solidFill>
            </a:endParaRPr>
          </a:p>
        </p:txBody>
      </p:sp>
      <p:sp>
        <p:nvSpPr>
          <p:cNvPr id="5" name="Rechteck 4"/>
          <p:cNvSpPr/>
          <p:nvPr/>
        </p:nvSpPr>
        <p:spPr>
          <a:xfrm>
            <a:off x="623020" y="5611246"/>
            <a:ext cx="6552728" cy="523220"/>
          </a:xfrm>
          <a:prstGeom prst="rect">
            <a:avLst/>
          </a:prstGeom>
        </p:spPr>
        <p:txBody>
          <a:bodyPr wrap="square">
            <a:spAutoFit/>
          </a:bodyPr>
          <a:lstStyle/>
          <a:p>
            <a:pPr algn="ctr"/>
            <a:r>
              <a:rPr lang="de-DE" sz="2800" b="1" dirty="0">
                <a:solidFill>
                  <a:srgbClr val="FF0000"/>
                </a:solidFill>
                <a:ea typeface="Calibri" panose="020F0502020204030204" pitchFamily="34" charset="0"/>
                <a:cs typeface="Times New Roman" panose="02020603050405020304" pitchFamily="18" charset="0"/>
              </a:rPr>
              <a:t>Was noch interessant sein könnte …..</a:t>
            </a:r>
          </a:p>
        </p:txBody>
      </p:sp>
      <p:pic>
        <p:nvPicPr>
          <p:cNvPr id="6" name="Grafik 5">
            <a:extLst>
              <a:ext uri="{FF2B5EF4-FFF2-40B4-BE49-F238E27FC236}">
                <a16:creationId xmlns="" xmlns:a16="http://schemas.microsoft.com/office/drawing/2014/main" id="{3F861B8B-AF77-4647-BFEA-ED3752C939CC}"/>
              </a:ext>
            </a:extLst>
          </p:cNvPr>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6969224" y="2533446"/>
            <a:ext cx="2736304" cy="2893959"/>
          </a:xfrm>
          <a:prstGeom prst="rect">
            <a:avLst/>
          </a:prstGeom>
          <a:noFill/>
          <a:ln>
            <a:noFill/>
          </a:ln>
        </p:spPr>
      </p:pic>
    </p:spTree>
    <p:extLst>
      <p:ext uri="{BB962C8B-B14F-4D97-AF65-F5344CB8AC3E}">
        <p14:creationId xmlns:p14="http://schemas.microsoft.com/office/powerpoint/2010/main" val="12697761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632520" y="1700808"/>
            <a:ext cx="9145016" cy="3640997"/>
          </a:xfrm>
          <a:prstGeom prst="rect">
            <a:avLst/>
          </a:prstGeom>
        </p:spPr>
        <p:txBody>
          <a:bodyPr wrap="square">
            <a:noAutofit/>
          </a:bodyPr>
          <a:lstStyle/>
          <a:p>
            <a:r>
              <a:rPr lang="de-DE" sz="24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Warum braucht der Bundesverband hauptamtliche Mitarbeiterinnen und die Bundesgeschäftsstelle?</a:t>
            </a:r>
          </a:p>
          <a:p>
            <a:endParaRPr lang="de-DE" sz="2000" b="1" dirty="0">
              <a:latin typeface="Arial" panose="020B0604020202020204" pitchFamily="34" charset="0"/>
              <a:ea typeface="Calibri" panose="020F0502020204030204" pitchFamily="34" charset="0"/>
              <a:cs typeface="Times New Roman" panose="02020603050405020304" pitchFamily="18" charset="0"/>
            </a:endParaRPr>
          </a:p>
          <a:p>
            <a:pPr marL="342900" indent="-342900" eaLnBrk="0" fontAlgn="base" hangingPunct="0">
              <a:lnSpc>
                <a:spcPct val="80000"/>
              </a:lnSpc>
              <a:spcBef>
                <a:spcPts val="600"/>
              </a:spcBef>
              <a:spcAft>
                <a:spcPts val="1200"/>
              </a:spcAft>
              <a:buClr>
                <a:srgbClr val="FF0000"/>
              </a:buClr>
              <a:buFont typeface="Arial" panose="020B0604020202020204" pitchFamily="34" charset="0"/>
              <a:buChar char="•"/>
            </a:pPr>
            <a:r>
              <a:rPr lang="de-DE" sz="1600" dirty="0">
                <a:latin typeface="Arial" panose="020B0604020202020204" pitchFamily="34" charset="0"/>
                <a:ea typeface="Calibri" panose="020F0502020204030204" pitchFamily="34" charset="0"/>
                <a:cs typeface="Arial" panose="020B0604020202020204" pitchFamily="34" charset="0"/>
              </a:rPr>
              <a:t>Die Vorstandsmitglieder der kfd sind immer Ehrenamtliche – auch die Mitglieder des Bundesvorstandes! </a:t>
            </a:r>
          </a:p>
          <a:p>
            <a:pPr marL="342900" indent="-342900" eaLnBrk="0" fontAlgn="base" hangingPunct="0">
              <a:lnSpc>
                <a:spcPct val="80000"/>
              </a:lnSpc>
              <a:spcBef>
                <a:spcPts val="600"/>
              </a:spcBef>
              <a:spcAft>
                <a:spcPts val="1200"/>
              </a:spcAft>
              <a:buClr>
                <a:srgbClr val="FF0000"/>
              </a:buClr>
              <a:buFont typeface="Arial" panose="020B0604020202020204" pitchFamily="34" charset="0"/>
              <a:buChar char="•"/>
            </a:pPr>
            <a:r>
              <a:rPr lang="de-DE" sz="1600" dirty="0">
                <a:latin typeface="Arial" panose="020B0604020202020204" pitchFamily="34" charset="0"/>
                <a:ea typeface="Calibri" panose="020F0502020204030204" pitchFamily="34" charset="0"/>
                <a:cs typeface="Arial" panose="020B0604020202020204" pitchFamily="34" charset="0"/>
              </a:rPr>
              <a:t>Für ihre ehrenamtlichen Aufgaben haben sie in der Bundesgeschäftsstelle hauptamtliche Mitarbeiterinnen, die sie mit ihrem Fachwissen zu kfd-Themen unterstützen.</a:t>
            </a:r>
          </a:p>
          <a:p>
            <a:pPr marL="342900" indent="-342900" eaLnBrk="0" fontAlgn="base" hangingPunct="0">
              <a:lnSpc>
                <a:spcPct val="80000"/>
              </a:lnSpc>
              <a:spcBef>
                <a:spcPts val="600"/>
              </a:spcBef>
              <a:spcAft>
                <a:spcPts val="1200"/>
              </a:spcAft>
              <a:buClr>
                <a:srgbClr val="FF0000"/>
              </a:buClr>
              <a:buFont typeface="Arial" panose="020B0604020202020204" pitchFamily="34" charset="0"/>
              <a:buChar char="•"/>
            </a:pPr>
            <a:r>
              <a:rPr lang="de-DE" sz="1600" dirty="0">
                <a:latin typeface="Arial" panose="020B0604020202020204" pitchFamily="34" charset="0"/>
                <a:ea typeface="Calibri" panose="020F0502020204030204" pitchFamily="34" charset="0"/>
                <a:cs typeface="Arial" panose="020B0604020202020204" pitchFamily="34" charset="0"/>
              </a:rPr>
              <a:t>Von den Mitarbeiterinnen der Bundesgeschäftsstelle werden außerdem Angebote und Materialien zur Unterstützung der ehrenamtlichen kfd-Vorstände in der Gemeinde, im Bezirk und im Diözesanverband </a:t>
            </a:r>
            <a:r>
              <a:rPr lang="de-DE" sz="1600" dirty="0" smtClean="0">
                <a:latin typeface="Arial" panose="020B0604020202020204" pitchFamily="34" charset="0"/>
                <a:ea typeface="Calibri" panose="020F0502020204030204" pitchFamily="34" charset="0"/>
                <a:cs typeface="Arial" panose="020B0604020202020204" pitchFamily="34" charset="0"/>
              </a:rPr>
              <a:t>erarbeitet, damit diese gut für ihre Mitglieder wirken können. </a:t>
            </a:r>
            <a:endParaRPr lang="de-DE" sz="1600" dirty="0">
              <a:latin typeface="Arial" panose="020B0604020202020204" pitchFamily="34" charset="0"/>
              <a:ea typeface="Calibri" panose="020F0502020204030204" pitchFamily="34" charset="0"/>
              <a:cs typeface="Arial" panose="020B0604020202020204" pitchFamily="34" charset="0"/>
            </a:endParaRPr>
          </a:p>
          <a:p>
            <a:pPr marL="342900" indent="-342900" eaLnBrk="0" fontAlgn="base" hangingPunct="0">
              <a:lnSpc>
                <a:spcPct val="80000"/>
              </a:lnSpc>
              <a:spcBef>
                <a:spcPts val="600"/>
              </a:spcBef>
              <a:spcAft>
                <a:spcPts val="1200"/>
              </a:spcAft>
              <a:buClr>
                <a:srgbClr val="FF0000"/>
              </a:buClr>
              <a:buFont typeface="Arial" panose="020B0604020202020204" pitchFamily="34" charset="0"/>
              <a:buChar char="•"/>
            </a:pPr>
            <a:r>
              <a:rPr lang="de-DE" sz="1600" dirty="0">
                <a:latin typeface="Arial" panose="020B0604020202020204" pitchFamily="34" charset="0"/>
                <a:ea typeface="Calibri" panose="020F0502020204030204" pitchFamily="34" charset="0"/>
                <a:cs typeface="Arial" panose="020B0604020202020204" pitchFamily="34" charset="0"/>
              </a:rPr>
              <a:t>Für die kfd-Mitglieder wird in der Bundesgeschäftsstelle die Mitgliederzeitschrift produziert.  </a:t>
            </a:r>
          </a:p>
          <a:p>
            <a:pPr marL="342900" indent="-342900" eaLnBrk="0" fontAlgn="base" hangingPunct="0">
              <a:lnSpc>
                <a:spcPct val="80000"/>
              </a:lnSpc>
              <a:spcBef>
                <a:spcPts val="600"/>
              </a:spcBef>
              <a:spcAft>
                <a:spcPts val="1200"/>
              </a:spcAft>
              <a:buClr>
                <a:srgbClr val="FF0000"/>
              </a:buClr>
              <a:buFont typeface="Arial" panose="020B0604020202020204" pitchFamily="34" charset="0"/>
              <a:buChar char="•"/>
            </a:pPr>
            <a:endParaRPr lang="de-DE" sz="2400" b="1" dirty="0">
              <a:cs typeface="Times New Roman" panose="02020603050405020304" pitchFamily="18" charset="0"/>
            </a:endParaRPr>
          </a:p>
        </p:txBody>
      </p:sp>
      <p:sp>
        <p:nvSpPr>
          <p:cNvPr id="3" name="Rechteck 2"/>
          <p:cNvSpPr/>
          <p:nvPr/>
        </p:nvSpPr>
        <p:spPr>
          <a:xfrm>
            <a:off x="2504728" y="735071"/>
            <a:ext cx="6911597" cy="1015663"/>
          </a:xfrm>
          <a:prstGeom prst="rect">
            <a:avLst/>
          </a:prstGeom>
        </p:spPr>
        <p:txBody>
          <a:bodyPr wrap="square">
            <a:spAutoFit/>
          </a:bodyPr>
          <a:lstStyle/>
          <a:p>
            <a:r>
              <a:rPr lang="de-DE" b="1" dirty="0">
                <a:latin typeface="Arial" panose="020B0604020202020204" pitchFamily="34" charset="0"/>
                <a:ea typeface="Calibri" panose="020F0502020204030204" pitchFamily="34" charset="0"/>
                <a:cs typeface="Times New Roman" panose="02020603050405020304" pitchFamily="18" charset="0"/>
              </a:rPr>
              <a:t>Eine Mitgliedschaft, die sich lohnt:</a:t>
            </a:r>
          </a:p>
          <a:p>
            <a:r>
              <a:rPr lang="de-DE" b="1" dirty="0">
                <a:latin typeface="Arial" panose="020B0604020202020204" pitchFamily="34" charset="0"/>
                <a:ea typeface="Calibri" panose="020F0502020204030204" pitchFamily="34" charset="0"/>
                <a:cs typeface="Times New Roman" panose="02020603050405020304" pitchFamily="18" charset="0"/>
              </a:rPr>
              <a:t>Mit der kfd die Zukunft für Frauen gestalten</a:t>
            </a:r>
          </a:p>
          <a:p>
            <a:endParaRPr lang="de-DE" sz="2400" b="1" dirty="0">
              <a:cs typeface="Times New Roman" panose="02020603050405020304" pitchFamily="18" charset="0"/>
            </a:endParaRPr>
          </a:p>
        </p:txBody>
      </p:sp>
    </p:spTree>
    <p:extLst>
      <p:ext uri="{BB962C8B-B14F-4D97-AF65-F5344CB8AC3E}">
        <p14:creationId xmlns:p14="http://schemas.microsoft.com/office/powerpoint/2010/main" val="32719697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2432720" y="620688"/>
            <a:ext cx="7272808" cy="830997"/>
          </a:xfrm>
          <a:prstGeom prst="rect">
            <a:avLst/>
          </a:prstGeom>
        </p:spPr>
        <p:txBody>
          <a:bodyPr wrap="square">
            <a:spAutoFit/>
          </a:bodyPr>
          <a:lstStyle/>
          <a:p>
            <a:r>
              <a:rPr lang="de-DE" sz="24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Warum sind die Anteile für die verschiedenen Verbandsebenen so unterschiedlich?</a:t>
            </a:r>
          </a:p>
        </p:txBody>
      </p:sp>
      <p:pic>
        <p:nvPicPr>
          <p:cNvPr id="3" name="Grafik 2">
            <a:extLst>
              <a:ext uri="{FF2B5EF4-FFF2-40B4-BE49-F238E27FC236}">
                <a16:creationId xmlns="" xmlns:a16="http://schemas.microsoft.com/office/drawing/2014/main" id="{3435D9F8-EE87-4125-AF4D-F89232871F68}"/>
              </a:ext>
            </a:extLst>
          </p:cNvPr>
          <p:cNvPicPr>
            <a:picLocks noChangeAspect="1"/>
          </p:cNvPicPr>
          <p:nvPr/>
        </p:nvPicPr>
        <p:blipFill rotWithShape="1">
          <a:blip r:embed="rId3" cstate="print"/>
          <a:srcRect l="12928" t="25447" r="15108" b="3478"/>
          <a:stretch/>
        </p:blipFill>
        <p:spPr>
          <a:xfrm>
            <a:off x="610917" y="1556792"/>
            <a:ext cx="8684165" cy="4896544"/>
          </a:xfrm>
          <a:prstGeom prst="rect">
            <a:avLst/>
          </a:prstGeom>
        </p:spPr>
      </p:pic>
    </p:spTree>
    <p:extLst>
      <p:ext uri="{BB962C8B-B14F-4D97-AF65-F5344CB8AC3E}">
        <p14:creationId xmlns:p14="http://schemas.microsoft.com/office/powerpoint/2010/main" val="25851222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Abschluss</a:t>
            </a:r>
            <a:endParaRPr lang="de-DE" dirty="0"/>
          </a:p>
        </p:txBody>
      </p:sp>
      <p:pic>
        <p:nvPicPr>
          <p:cNvPr id="4" name="Picture 7"/>
          <p:cNvPicPr>
            <a:picLocks noGrp="1"/>
          </p:cNvPicPr>
          <p:nvPr>
            <p:ph idx="1"/>
          </p:nvPr>
        </p:nvPicPr>
        <p:blipFill>
          <a:blip r:embed="rId3" cstate="print"/>
          <a:stretch>
            <a:fillRect/>
          </a:stretch>
        </p:blipFill>
        <p:spPr>
          <a:xfrm>
            <a:off x="1337878" y="1600200"/>
            <a:ext cx="7230243" cy="4525963"/>
          </a:xfrm>
          <a:prstGeom prst="rect">
            <a:avLst/>
          </a:prstGeom>
        </p:spPr>
      </p:pic>
    </p:spTree>
    <p:extLst>
      <p:ext uri="{BB962C8B-B14F-4D97-AF65-F5344CB8AC3E}">
        <p14:creationId xmlns:p14="http://schemas.microsoft.com/office/powerpoint/2010/main" val="2238733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 xmlns:a16="http://schemas.microsoft.com/office/drawing/2014/main" id="{3F861B8B-AF77-4647-BFEA-ED3752C939CC}"/>
              </a:ext>
            </a:extLst>
          </p:cNvPr>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6969224" y="2533446"/>
            <a:ext cx="2736304" cy="2893959"/>
          </a:xfrm>
          <a:prstGeom prst="rect">
            <a:avLst/>
          </a:prstGeom>
          <a:noFill/>
          <a:ln>
            <a:noFill/>
          </a:ln>
        </p:spPr>
      </p:pic>
      <p:sp>
        <p:nvSpPr>
          <p:cNvPr id="6" name="Rechteck 5"/>
          <p:cNvSpPr/>
          <p:nvPr/>
        </p:nvSpPr>
        <p:spPr>
          <a:xfrm>
            <a:off x="776536" y="2636912"/>
            <a:ext cx="6552728" cy="1384995"/>
          </a:xfrm>
          <a:prstGeom prst="rect">
            <a:avLst/>
          </a:prstGeom>
        </p:spPr>
        <p:txBody>
          <a:bodyPr wrap="square">
            <a:spAutoFit/>
          </a:bodyPr>
          <a:lstStyle/>
          <a:p>
            <a:pPr algn="ctr"/>
            <a:r>
              <a:rPr lang="de-DE" sz="2800" b="1" dirty="0">
                <a:solidFill>
                  <a:srgbClr val="FF0000"/>
                </a:solidFill>
                <a:ea typeface="Calibri" panose="020F0502020204030204" pitchFamily="34" charset="0"/>
                <a:cs typeface="Times New Roman" panose="02020603050405020304" pitchFamily="18" charset="0"/>
              </a:rPr>
              <a:t>Welche kfd-Ziele unterstützen Mitglieder </a:t>
            </a:r>
            <a:br>
              <a:rPr lang="de-DE" sz="2800" b="1" dirty="0">
                <a:solidFill>
                  <a:srgbClr val="FF0000"/>
                </a:solidFill>
                <a:ea typeface="Calibri" panose="020F0502020204030204" pitchFamily="34" charset="0"/>
                <a:cs typeface="Times New Roman" panose="02020603050405020304" pitchFamily="18" charset="0"/>
              </a:rPr>
            </a:br>
            <a:r>
              <a:rPr lang="de-DE" sz="2800" b="1" dirty="0">
                <a:solidFill>
                  <a:srgbClr val="FF0000"/>
                </a:solidFill>
                <a:ea typeface="Calibri" panose="020F0502020204030204" pitchFamily="34" charset="0"/>
                <a:cs typeface="Times New Roman" panose="02020603050405020304" pitchFamily="18" charset="0"/>
              </a:rPr>
              <a:t>mit ihrem kfd-Beitrag?</a:t>
            </a:r>
          </a:p>
          <a:p>
            <a:pPr algn="ctr"/>
            <a:r>
              <a:rPr lang="de-DE" sz="2800" b="1" dirty="0">
                <a:solidFill>
                  <a:srgbClr val="FF0000"/>
                </a:solidFill>
                <a:ea typeface="Calibri" panose="020F0502020204030204" pitchFamily="34" charset="0"/>
                <a:cs typeface="Times New Roman" panose="02020603050405020304" pitchFamily="18" charset="0"/>
              </a:rPr>
              <a:t>Welche Erfolge gibt es?</a:t>
            </a:r>
          </a:p>
        </p:txBody>
      </p:sp>
    </p:spTree>
    <p:extLst>
      <p:ext uri="{BB962C8B-B14F-4D97-AF65-F5344CB8AC3E}">
        <p14:creationId xmlns:p14="http://schemas.microsoft.com/office/powerpoint/2010/main" val="24298159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632520" y="1700808"/>
            <a:ext cx="9145016" cy="830997"/>
          </a:xfrm>
          <a:prstGeom prst="rect">
            <a:avLst/>
          </a:prstGeom>
        </p:spPr>
        <p:txBody>
          <a:bodyPr wrap="square">
            <a:spAutoFit/>
          </a:bodyPr>
          <a:lstStyle/>
          <a:p>
            <a:r>
              <a:rPr lang="de-DE" sz="24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Was bekommen Mitglieder für ihren Mitgliedsbeitrag?</a:t>
            </a:r>
          </a:p>
          <a:p>
            <a:endParaRPr lang="de-DE" sz="2400" b="1" dirty="0">
              <a:cs typeface="Times New Roman" panose="02020603050405020304" pitchFamily="18" charset="0"/>
            </a:endParaRPr>
          </a:p>
        </p:txBody>
      </p:sp>
      <p:sp>
        <p:nvSpPr>
          <p:cNvPr id="6" name="Textfeld 5">
            <a:extLst>
              <a:ext uri="{FF2B5EF4-FFF2-40B4-BE49-F238E27FC236}">
                <a16:creationId xmlns="" xmlns:a16="http://schemas.microsoft.com/office/drawing/2014/main" id="{2E8521A0-FF07-427F-8A07-A912E7D54C05}"/>
              </a:ext>
            </a:extLst>
          </p:cNvPr>
          <p:cNvSpPr txBox="1"/>
          <p:nvPr/>
        </p:nvSpPr>
        <p:spPr>
          <a:xfrm>
            <a:off x="776536" y="2852936"/>
            <a:ext cx="8784976" cy="2862322"/>
          </a:xfrm>
          <a:prstGeom prst="rect">
            <a:avLst/>
          </a:prstGeom>
          <a:noFill/>
        </p:spPr>
        <p:txBody>
          <a:bodyPr wrap="square">
            <a:spAutoFit/>
          </a:bodyPr>
          <a:lstStyle/>
          <a:p>
            <a:pPr marL="342900" indent="-342900">
              <a:lnSpc>
                <a:spcPct val="150000"/>
              </a:lnSpc>
              <a:buBlip>
                <a:blip r:embed="rId3"/>
              </a:buBlip>
            </a:pPr>
            <a:r>
              <a:rPr lang="de-DE" sz="2000" dirty="0">
                <a:solidFill>
                  <a:schemeClr val="accent6">
                    <a:lumMod val="75000"/>
                  </a:schemeClr>
                </a:solidFill>
                <a:latin typeface="Arial" panose="020B0604020202020204" pitchFamily="34" charset="0"/>
                <a:cs typeface="Arial" panose="020B0604020202020204" pitchFamily="34" charset="0"/>
              </a:rPr>
              <a:t>Starke Gemeinschaft am </a:t>
            </a:r>
            <a:r>
              <a:rPr lang="de-DE" sz="2000" dirty="0" smtClean="0">
                <a:solidFill>
                  <a:schemeClr val="accent6">
                    <a:lumMod val="75000"/>
                  </a:schemeClr>
                </a:solidFill>
                <a:latin typeface="Arial" panose="020B0604020202020204" pitchFamily="34" charset="0"/>
                <a:cs typeface="Arial" panose="020B0604020202020204" pitchFamily="34" charset="0"/>
              </a:rPr>
              <a:t>Ort und bundesweit</a:t>
            </a:r>
            <a:endParaRPr lang="de-DE" sz="2000" dirty="0">
              <a:solidFill>
                <a:schemeClr val="accent6">
                  <a:lumMod val="75000"/>
                </a:schemeClr>
              </a:solidFill>
              <a:latin typeface="Arial" panose="020B0604020202020204" pitchFamily="34" charset="0"/>
              <a:cs typeface="Arial" panose="020B0604020202020204" pitchFamily="34" charset="0"/>
            </a:endParaRPr>
          </a:p>
          <a:p>
            <a:pPr marL="342900" indent="-342900">
              <a:lnSpc>
                <a:spcPct val="150000"/>
              </a:lnSpc>
              <a:buBlip>
                <a:blip r:embed="rId3"/>
              </a:buBlip>
            </a:pPr>
            <a:r>
              <a:rPr lang="de-DE" sz="2000" dirty="0">
                <a:solidFill>
                  <a:schemeClr val="accent6">
                    <a:lumMod val="75000"/>
                  </a:schemeClr>
                </a:solidFill>
                <a:latin typeface="Arial" panose="020B0604020202020204" pitchFamily="34" charset="0"/>
                <a:cs typeface="Arial" panose="020B0604020202020204" pitchFamily="34" charset="0"/>
              </a:rPr>
              <a:t>Starke Interessenvertretung am Ort, im Bistum und auf Bundesebene</a:t>
            </a:r>
          </a:p>
          <a:p>
            <a:pPr marL="342900" indent="-342900">
              <a:lnSpc>
                <a:spcPct val="150000"/>
              </a:lnSpc>
              <a:buBlip>
                <a:blip r:embed="rId3"/>
              </a:buBlip>
            </a:pPr>
            <a:r>
              <a:rPr lang="de-DE" sz="2000" dirty="0">
                <a:solidFill>
                  <a:schemeClr val="accent6">
                    <a:lumMod val="75000"/>
                  </a:schemeClr>
                </a:solidFill>
                <a:latin typeface="Arial" panose="020B0604020202020204" pitchFamily="34" charset="0"/>
                <a:cs typeface="Arial" panose="020B0604020202020204" pitchFamily="34" charset="0"/>
              </a:rPr>
              <a:t>Starke Kooperation mit anderen Organisationen und Verbänden am Ort, im Bistum und auf Bundesebene</a:t>
            </a:r>
          </a:p>
          <a:p>
            <a:pPr marL="342900" indent="-342900">
              <a:lnSpc>
                <a:spcPct val="150000"/>
              </a:lnSpc>
              <a:buBlip>
                <a:blip r:embed="rId3"/>
              </a:buBlip>
            </a:pPr>
            <a:r>
              <a:rPr lang="de-DE" sz="2000" dirty="0">
                <a:solidFill>
                  <a:schemeClr val="accent6">
                    <a:lumMod val="75000"/>
                  </a:schemeClr>
                </a:solidFill>
                <a:latin typeface="Arial" panose="020B0604020202020204" pitchFamily="34" charset="0"/>
                <a:cs typeface="Arial" panose="020B0604020202020204" pitchFamily="34" charset="0"/>
              </a:rPr>
              <a:t>Starke Öffentlichkeitsarbeit und starke </a:t>
            </a:r>
            <a:r>
              <a:rPr lang="de-DE" sz="2000" dirty="0" err="1">
                <a:solidFill>
                  <a:schemeClr val="accent6">
                    <a:lumMod val="75000"/>
                  </a:schemeClr>
                </a:solidFill>
                <a:latin typeface="Arial" panose="020B0604020202020204" pitchFamily="34" charset="0"/>
                <a:cs typeface="Arial" panose="020B0604020202020204" pitchFamily="34" charset="0"/>
              </a:rPr>
              <a:t>Social</a:t>
            </a:r>
            <a:r>
              <a:rPr lang="de-DE" sz="2000" dirty="0">
                <a:solidFill>
                  <a:schemeClr val="accent6">
                    <a:lumMod val="75000"/>
                  </a:schemeClr>
                </a:solidFill>
                <a:latin typeface="Arial" panose="020B0604020202020204" pitchFamily="34" charset="0"/>
                <a:cs typeface="Arial" panose="020B0604020202020204" pitchFamily="34" charset="0"/>
              </a:rPr>
              <a:t> Media-Angebote</a:t>
            </a:r>
          </a:p>
          <a:p>
            <a:pPr marL="342900" indent="-342900">
              <a:lnSpc>
                <a:spcPct val="150000"/>
              </a:lnSpc>
              <a:buBlip>
                <a:blip r:embed="rId3"/>
              </a:buBlip>
            </a:pPr>
            <a:r>
              <a:rPr lang="de-DE" sz="2000" dirty="0">
                <a:solidFill>
                  <a:schemeClr val="accent6">
                    <a:lumMod val="75000"/>
                  </a:schemeClr>
                </a:solidFill>
                <a:latin typeface="Arial" panose="020B0604020202020204" pitchFamily="34" charset="0"/>
                <a:cs typeface="Arial" panose="020B0604020202020204" pitchFamily="34" charset="0"/>
              </a:rPr>
              <a:t>Starke Bildungsangebote, Aktionen und Netzwerke</a:t>
            </a:r>
          </a:p>
        </p:txBody>
      </p:sp>
    </p:spTree>
    <p:extLst>
      <p:ext uri="{BB962C8B-B14F-4D97-AF65-F5344CB8AC3E}">
        <p14:creationId xmlns:p14="http://schemas.microsoft.com/office/powerpoint/2010/main" val="32416339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2433615" y="1093247"/>
            <a:ext cx="7344816" cy="1754326"/>
          </a:xfrm>
          <a:prstGeom prst="rect">
            <a:avLst/>
          </a:prstGeom>
        </p:spPr>
        <p:txBody>
          <a:bodyPr wrap="square">
            <a:spAutoFit/>
          </a:bodyPr>
          <a:lstStyle/>
          <a:p>
            <a:r>
              <a:rPr lang="de-DE" sz="24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Eine Mitgliedschaft, die sich lohnt:</a:t>
            </a:r>
          </a:p>
          <a:p>
            <a:endParaRPr lang="de-DE" sz="1200" b="1" dirty="0">
              <a:solidFill>
                <a:srgbClr val="FF0000"/>
              </a:solidFill>
              <a:latin typeface="Arial" panose="020B0604020202020204" pitchFamily="34" charset="0"/>
              <a:ea typeface="Calibri" panose="020F0502020204030204" pitchFamily="34" charset="0"/>
              <a:cs typeface="Times New Roman" panose="02020603050405020304" pitchFamily="18" charset="0"/>
            </a:endParaRPr>
          </a:p>
          <a:p>
            <a:r>
              <a:rPr lang="de-DE" sz="24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Erfolge, die die kfd seit </a:t>
            </a:r>
            <a:r>
              <a:rPr lang="de-DE" sz="2400" b="1" dirty="0" smtClean="0">
                <a:solidFill>
                  <a:srgbClr val="FF0000"/>
                </a:solidFill>
                <a:latin typeface="Arial" panose="020B0604020202020204" pitchFamily="34" charset="0"/>
                <a:ea typeface="Calibri" panose="020F0502020204030204" pitchFamily="34" charset="0"/>
                <a:cs typeface="Times New Roman" panose="02020603050405020304" pitchFamily="18" charset="0"/>
              </a:rPr>
              <a:t>vielen Jahren </a:t>
            </a:r>
            <a:r>
              <a:rPr lang="de-DE" sz="24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für Frauen erreicht hat!</a:t>
            </a:r>
          </a:p>
          <a:p>
            <a:endParaRPr lang="de-DE" sz="2400" b="1" dirty="0">
              <a:cs typeface="Times New Roman" panose="02020603050405020304" pitchFamily="18" charset="0"/>
            </a:endParaRPr>
          </a:p>
        </p:txBody>
      </p:sp>
      <p:pic>
        <p:nvPicPr>
          <p:cNvPr id="5" name="Picture 9" descr="C:\Users\Admin\Nextcloud\Franziska Mertens\# Mertens\AB 3\VO\Baum-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1964705" y="4401343"/>
            <a:ext cx="2089150" cy="20875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C:\Users\Admin\Nextcloud\Franziska Mertens\# Mertens\AB 3\VO\Gendersymbol-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58173" y="2745489"/>
            <a:ext cx="1246187"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descr="C:\Users\Admin\Nextcloud\Franziska Mertens\# Mertens\AB 3\VO\kfd_Purpurkreuz_Druckversio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0388" y="2060575"/>
            <a:ext cx="1296987"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feld 1"/>
          <p:cNvSpPr txBox="1">
            <a:spLocks noChangeArrowheads="1"/>
          </p:cNvSpPr>
          <p:nvPr/>
        </p:nvSpPr>
        <p:spPr bwMode="auto">
          <a:xfrm>
            <a:off x="1568624" y="3068960"/>
            <a:ext cx="28813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30000"/>
              </a:spcAft>
              <a:buClr>
                <a:srgbClr val="FF0000"/>
              </a:buClr>
              <a:defRPr sz="2000">
                <a:solidFill>
                  <a:schemeClr val="tx1"/>
                </a:solidFill>
                <a:latin typeface="Arial" charset="0"/>
                <a:ea typeface="ＭＳ Ｐゴシック" pitchFamily="34" charset="-128"/>
                <a:sym typeface="Wingdings" pitchFamily="2" charset="2"/>
              </a:defRPr>
            </a:lvl1pPr>
            <a:lvl2pPr marL="742950" indent="-285750">
              <a:spcBef>
                <a:spcPct val="20000"/>
              </a:spcBef>
              <a:spcAft>
                <a:spcPct val="30000"/>
              </a:spcAft>
              <a:buClr>
                <a:srgbClr val="ED1B23"/>
              </a:buClr>
              <a:buFont typeface="Wingdings 2" pitchFamily="18" charset="2"/>
              <a:buChar char=""/>
              <a:defRPr sz="2000">
                <a:solidFill>
                  <a:schemeClr val="tx1"/>
                </a:solidFill>
                <a:latin typeface="Arial" charset="0"/>
                <a:ea typeface="ＭＳ Ｐゴシック" pitchFamily="34" charset="-128"/>
              </a:defRPr>
            </a:lvl2pPr>
            <a:lvl3pPr marL="1143000" indent="-228600">
              <a:spcBef>
                <a:spcPct val="20000"/>
              </a:spcBef>
              <a:spcAft>
                <a:spcPct val="30000"/>
              </a:spcAft>
              <a:buClr>
                <a:schemeClr val="accent1"/>
              </a:buClr>
              <a:buFont typeface="Wingdings 2" pitchFamily="18" charset="2"/>
              <a:buChar char=""/>
              <a:defRPr>
                <a:solidFill>
                  <a:schemeClr val="tx1"/>
                </a:solidFill>
                <a:latin typeface="Arial" charset="0"/>
                <a:ea typeface="ＭＳ Ｐゴシック" pitchFamily="34" charset="-128"/>
              </a:defRPr>
            </a:lvl3pPr>
            <a:lvl4pPr marL="1600200" indent="-228600">
              <a:spcAft>
                <a:spcPct val="30000"/>
              </a:spcAft>
              <a:buClr>
                <a:schemeClr val="hlink"/>
              </a:buClr>
              <a:buFont typeface="Wingdings 2" pitchFamily="18" charset="2"/>
              <a:buChar char=""/>
              <a:defRPr sz="1600">
                <a:solidFill>
                  <a:schemeClr val="tx1"/>
                </a:solidFill>
                <a:latin typeface="Arial" charset="0"/>
                <a:ea typeface="ＭＳ Ｐゴシック" pitchFamily="34" charset="-128"/>
              </a:defRPr>
            </a:lvl4pPr>
            <a:lvl5pPr marL="2057400" indent="-228600">
              <a:spcAft>
                <a:spcPct val="30000"/>
              </a:spcAft>
              <a:buClr>
                <a:schemeClr val="bg2"/>
              </a:buClr>
              <a:buFont typeface="Wingdings 2" pitchFamily="18" charset="2"/>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30000"/>
              </a:spcAft>
              <a:buClr>
                <a:schemeClr val="bg2"/>
              </a:buClr>
              <a:buFont typeface="Wingdings 2" pitchFamily="18" charset="2"/>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30000"/>
              </a:spcAft>
              <a:buClr>
                <a:schemeClr val="bg2"/>
              </a:buClr>
              <a:buFont typeface="Wingdings 2" pitchFamily="18" charset="2"/>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30000"/>
              </a:spcAft>
              <a:buClr>
                <a:schemeClr val="bg2"/>
              </a:buClr>
              <a:buFont typeface="Wingdings 2" pitchFamily="18" charset="2"/>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30000"/>
              </a:spcAft>
              <a:buClr>
                <a:schemeClr val="bg2"/>
              </a:buClr>
              <a:buFont typeface="Wingdings 2" pitchFamily="18" charset="2"/>
              <a:buChar char=""/>
              <a:defRPr sz="1600">
                <a:solidFill>
                  <a:schemeClr val="tx1"/>
                </a:solidFill>
                <a:latin typeface="Arial" charset="0"/>
                <a:ea typeface="ＭＳ Ｐゴシック" pitchFamily="34" charset="-128"/>
              </a:defRPr>
            </a:lvl9pPr>
          </a:lstStyle>
          <a:p>
            <a:pPr algn="ctr" eaLnBrk="1" hangingPunct="1">
              <a:spcAft>
                <a:spcPct val="0"/>
              </a:spcAft>
            </a:pPr>
            <a:r>
              <a:rPr lang="de-DE" altLang="de-DE" sz="2400" dirty="0"/>
              <a:t>Gleichberechtigung</a:t>
            </a:r>
            <a:br>
              <a:rPr lang="de-DE" altLang="de-DE" sz="2400" dirty="0"/>
            </a:br>
            <a:r>
              <a:rPr lang="de-DE" altLang="de-DE" sz="2400" dirty="0"/>
              <a:t>von Frauen in der Kirche</a:t>
            </a:r>
          </a:p>
        </p:txBody>
      </p:sp>
      <p:sp>
        <p:nvSpPr>
          <p:cNvPr id="9" name="Textfeld 4"/>
          <p:cNvSpPr txBox="1">
            <a:spLocks noChangeArrowheads="1"/>
          </p:cNvSpPr>
          <p:nvPr/>
        </p:nvSpPr>
        <p:spPr bwMode="auto">
          <a:xfrm>
            <a:off x="6321152" y="3391032"/>
            <a:ext cx="309721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30000"/>
              </a:spcAft>
              <a:buClr>
                <a:srgbClr val="FF0000"/>
              </a:buClr>
              <a:defRPr sz="2000">
                <a:solidFill>
                  <a:schemeClr val="tx1"/>
                </a:solidFill>
                <a:latin typeface="Arial" charset="0"/>
                <a:ea typeface="ＭＳ Ｐゴシック" pitchFamily="34" charset="-128"/>
                <a:sym typeface="Wingdings" pitchFamily="2" charset="2"/>
              </a:defRPr>
            </a:lvl1pPr>
            <a:lvl2pPr marL="742950" indent="-285750">
              <a:spcBef>
                <a:spcPct val="20000"/>
              </a:spcBef>
              <a:spcAft>
                <a:spcPct val="30000"/>
              </a:spcAft>
              <a:buClr>
                <a:srgbClr val="ED1B23"/>
              </a:buClr>
              <a:buFont typeface="Wingdings 2" pitchFamily="18" charset="2"/>
              <a:buChar char=""/>
              <a:defRPr sz="2000">
                <a:solidFill>
                  <a:schemeClr val="tx1"/>
                </a:solidFill>
                <a:latin typeface="Arial" charset="0"/>
                <a:ea typeface="ＭＳ Ｐゴシック" pitchFamily="34" charset="-128"/>
              </a:defRPr>
            </a:lvl2pPr>
            <a:lvl3pPr marL="1143000" indent="-228600">
              <a:spcBef>
                <a:spcPct val="20000"/>
              </a:spcBef>
              <a:spcAft>
                <a:spcPct val="30000"/>
              </a:spcAft>
              <a:buClr>
                <a:schemeClr val="accent1"/>
              </a:buClr>
              <a:buFont typeface="Wingdings 2" pitchFamily="18" charset="2"/>
              <a:buChar char=""/>
              <a:defRPr>
                <a:solidFill>
                  <a:schemeClr val="tx1"/>
                </a:solidFill>
                <a:latin typeface="Arial" charset="0"/>
                <a:ea typeface="ＭＳ Ｐゴシック" pitchFamily="34" charset="-128"/>
              </a:defRPr>
            </a:lvl3pPr>
            <a:lvl4pPr marL="1600200" indent="-228600">
              <a:spcAft>
                <a:spcPct val="30000"/>
              </a:spcAft>
              <a:buClr>
                <a:schemeClr val="hlink"/>
              </a:buClr>
              <a:buFont typeface="Wingdings 2" pitchFamily="18" charset="2"/>
              <a:buChar char=""/>
              <a:defRPr sz="1600">
                <a:solidFill>
                  <a:schemeClr val="tx1"/>
                </a:solidFill>
                <a:latin typeface="Arial" charset="0"/>
                <a:ea typeface="ＭＳ Ｐゴシック" pitchFamily="34" charset="-128"/>
              </a:defRPr>
            </a:lvl4pPr>
            <a:lvl5pPr marL="2057400" indent="-228600">
              <a:spcAft>
                <a:spcPct val="30000"/>
              </a:spcAft>
              <a:buClr>
                <a:schemeClr val="bg2"/>
              </a:buClr>
              <a:buFont typeface="Wingdings 2" pitchFamily="18" charset="2"/>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30000"/>
              </a:spcAft>
              <a:buClr>
                <a:schemeClr val="bg2"/>
              </a:buClr>
              <a:buFont typeface="Wingdings 2" pitchFamily="18" charset="2"/>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30000"/>
              </a:spcAft>
              <a:buClr>
                <a:schemeClr val="bg2"/>
              </a:buClr>
              <a:buFont typeface="Wingdings 2" pitchFamily="18" charset="2"/>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30000"/>
              </a:spcAft>
              <a:buClr>
                <a:schemeClr val="bg2"/>
              </a:buClr>
              <a:buFont typeface="Wingdings 2" pitchFamily="18" charset="2"/>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30000"/>
              </a:spcAft>
              <a:buClr>
                <a:schemeClr val="bg2"/>
              </a:buClr>
              <a:buFont typeface="Wingdings 2" pitchFamily="18" charset="2"/>
              <a:buChar char=""/>
              <a:defRPr sz="1600">
                <a:solidFill>
                  <a:schemeClr val="tx1"/>
                </a:solidFill>
                <a:latin typeface="Arial" charset="0"/>
                <a:ea typeface="ＭＳ Ｐゴシック" pitchFamily="34" charset="-128"/>
              </a:defRPr>
            </a:lvl9pPr>
          </a:lstStyle>
          <a:p>
            <a:pPr algn="ctr" eaLnBrk="1" hangingPunct="1">
              <a:spcAft>
                <a:spcPct val="0"/>
              </a:spcAft>
            </a:pPr>
            <a:r>
              <a:rPr lang="de-DE" altLang="de-DE" sz="2400" dirty="0"/>
              <a:t>Gleichstellung von Frauen in der Gesellschaft</a:t>
            </a:r>
          </a:p>
        </p:txBody>
      </p:sp>
      <p:sp>
        <p:nvSpPr>
          <p:cNvPr id="10" name="Textfeld 5"/>
          <p:cNvSpPr txBox="1">
            <a:spLocks noChangeArrowheads="1"/>
          </p:cNvSpPr>
          <p:nvPr/>
        </p:nvSpPr>
        <p:spPr bwMode="auto">
          <a:xfrm>
            <a:off x="3872880" y="5906790"/>
            <a:ext cx="44662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ct val="30000"/>
              </a:spcAft>
              <a:buClr>
                <a:srgbClr val="FF0000"/>
              </a:buClr>
              <a:defRPr sz="2000">
                <a:solidFill>
                  <a:schemeClr val="tx1"/>
                </a:solidFill>
                <a:latin typeface="Arial" charset="0"/>
                <a:ea typeface="ＭＳ Ｐゴシック" pitchFamily="34" charset="-128"/>
                <a:sym typeface="Wingdings" pitchFamily="2" charset="2"/>
              </a:defRPr>
            </a:lvl1pPr>
            <a:lvl2pPr marL="742950" indent="-285750">
              <a:spcBef>
                <a:spcPct val="20000"/>
              </a:spcBef>
              <a:spcAft>
                <a:spcPct val="30000"/>
              </a:spcAft>
              <a:buClr>
                <a:srgbClr val="ED1B23"/>
              </a:buClr>
              <a:buFont typeface="Wingdings 2" pitchFamily="18" charset="2"/>
              <a:buChar char=""/>
              <a:defRPr sz="2000">
                <a:solidFill>
                  <a:schemeClr val="tx1"/>
                </a:solidFill>
                <a:latin typeface="Arial" charset="0"/>
                <a:ea typeface="ＭＳ Ｐゴシック" pitchFamily="34" charset="-128"/>
              </a:defRPr>
            </a:lvl2pPr>
            <a:lvl3pPr marL="1143000" indent="-228600">
              <a:spcBef>
                <a:spcPct val="20000"/>
              </a:spcBef>
              <a:spcAft>
                <a:spcPct val="30000"/>
              </a:spcAft>
              <a:buClr>
                <a:schemeClr val="accent1"/>
              </a:buClr>
              <a:buFont typeface="Wingdings 2" pitchFamily="18" charset="2"/>
              <a:buChar char=""/>
              <a:defRPr>
                <a:solidFill>
                  <a:schemeClr val="tx1"/>
                </a:solidFill>
                <a:latin typeface="Arial" charset="0"/>
                <a:ea typeface="ＭＳ Ｐゴシック" pitchFamily="34" charset="-128"/>
              </a:defRPr>
            </a:lvl3pPr>
            <a:lvl4pPr marL="1600200" indent="-228600">
              <a:spcAft>
                <a:spcPct val="30000"/>
              </a:spcAft>
              <a:buClr>
                <a:schemeClr val="hlink"/>
              </a:buClr>
              <a:buFont typeface="Wingdings 2" pitchFamily="18" charset="2"/>
              <a:buChar char=""/>
              <a:defRPr sz="1600">
                <a:solidFill>
                  <a:schemeClr val="tx1"/>
                </a:solidFill>
                <a:latin typeface="Arial" charset="0"/>
                <a:ea typeface="ＭＳ Ｐゴシック" pitchFamily="34" charset="-128"/>
              </a:defRPr>
            </a:lvl4pPr>
            <a:lvl5pPr marL="2057400" indent="-228600">
              <a:spcAft>
                <a:spcPct val="30000"/>
              </a:spcAft>
              <a:buClr>
                <a:schemeClr val="bg2"/>
              </a:buClr>
              <a:buFont typeface="Wingdings 2" pitchFamily="18" charset="2"/>
              <a:buChar char=""/>
              <a:defRPr sz="1600">
                <a:solidFill>
                  <a:schemeClr val="tx1"/>
                </a:solidFill>
                <a:latin typeface="Arial" charset="0"/>
                <a:ea typeface="ＭＳ Ｐゴシック" pitchFamily="34" charset="-128"/>
              </a:defRPr>
            </a:lvl5pPr>
            <a:lvl6pPr marL="2514600" indent="-228600" eaLnBrk="0" fontAlgn="base" hangingPunct="0">
              <a:spcBef>
                <a:spcPct val="0"/>
              </a:spcBef>
              <a:spcAft>
                <a:spcPct val="30000"/>
              </a:spcAft>
              <a:buClr>
                <a:schemeClr val="bg2"/>
              </a:buClr>
              <a:buFont typeface="Wingdings 2" pitchFamily="18" charset="2"/>
              <a:buChar char=""/>
              <a:defRPr sz="1600">
                <a:solidFill>
                  <a:schemeClr val="tx1"/>
                </a:solidFill>
                <a:latin typeface="Arial" charset="0"/>
                <a:ea typeface="ＭＳ Ｐゴシック" pitchFamily="34" charset="-128"/>
              </a:defRPr>
            </a:lvl6pPr>
            <a:lvl7pPr marL="2971800" indent="-228600" eaLnBrk="0" fontAlgn="base" hangingPunct="0">
              <a:spcBef>
                <a:spcPct val="0"/>
              </a:spcBef>
              <a:spcAft>
                <a:spcPct val="30000"/>
              </a:spcAft>
              <a:buClr>
                <a:schemeClr val="bg2"/>
              </a:buClr>
              <a:buFont typeface="Wingdings 2" pitchFamily="18" charset="2"/>
              <a:buChar char=""/>
              <a:defRPr sz="1600">
                <a:solidFill>
                  <a:schemeClr val="tx1"/>
                </a:solidFill>
                <a:latin typeface="Arial" charset="0"/>
                <a:ea typeface="ＭＳ Ｐゴシック" pitchFamily="34" charset="-128"/>
              </a:defRPr>
            </a:lvl7pPr>
            <a:lvl8pPr marL="3429000" indent="-228600" eaLnBrk="0" fontAlgn="base" hangingPunct="0">
              <a:spcBef>
                <a:spcPct val="0"/>
              </a:spcBef>
              <a:spcAft>
                <a:spcPct val="30000"/>
              </a:spcAft>
              <a:buClr>
                <a:schemeClr val="bg2"/>
              </a:buClr>
              <a:buFont typeface="Wingdings 2" pitchFamily="18" charset="2"/>
              <a:buChar char=""/>
              <a:defRPr sz="1600">
                <a:solidFill>
                  <a:schemeClr val="tx1"/>
                </a:solidFill>
                <a:latin typeface="Arial" charset="0"/>
                <a:ea typeface="ＭＳ Ｐゴシック" pitchFamily="34" charset="-128"/>
              </a:defRPr>
            </a:lvl8pPr>
            <a:lvl9pPr marL="3886200" indent="-228600" eaLnBrk="0" fontAlgn="base" hangingPunct="0">
              <a:spcBef>
                <a:spcPct val="0"/>
              </a:spcBef>
              <a:spcAft>
                <a:spcPct val="30000"/>
              </a:spcAft>
              <a:buClr>
                <a:schemeClr val="bg2"/>
              </a:buClr>
              <a:buFont typeface="Wingdings 2" pitchFamily="18" charset="2"/>
              <a:buChar char=""/>
              <a:defRPr sz="1600">
                <a:solidFill>
                  <a:schemeClr val="tx1"/>
                </a:solidFill>
                <a:latin typeface="Arial" charset="0"/>
                <a:ea typeface="ＭＳ Ｐゴシック" pitchFamily="34" charset="-128"/>
              </a:defRPr>
            </a:lvl9pPr>
          </a:lstStyle>
          <a:p>
            <a:pPr algn="ctr" eaLnBrk="1" hangingPunct="1">
              <a:spcAft>
                <a:spcPct val="0"/>
              </a:spcAft>
            </a:pPr>
            <a:r>
              <a:rPr lang="de-DE" altLang="de-DE" sz="2400" dirty="0"/>
              <a:t>Nachhaltigkeit und Klimaschutz</a:t>
            </a:r>
          </a:p>
        </p:txBody>
      </p:sp>
    </p:spTree>
    <p:extLst>
      <p:ext uri="{BB962C8B-B14F-4D97-AF65-F5344CB8AC3E}">
        <p14:creationId xmlns:p14="http://schemas.microsoft.com/office/powerpoint/2010/main" val="1449472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kfd-bundesverband.de/fileadmin/_processed_/0/8/csm_2012_Unterschriftenaktion_Geschieden-Wiederverheiratete__c__privat_9e50f12ca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378" r="14454" b="39444"/>
          <a:stretch/>
        </p:blipFill>
        <p:spPr bwMode="auto">
          <a:xfrm>
            <a:off x="584018" y="4005064"/>
            <a:ext cx="4174290" cy="2584883"/>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p:cNvSpPr/>
          <p:nvPr/>
        </p:nvSpPr>
        <p:spPr>
          <a:xfrm>
            <a:off x="2504728" y="794912"/>
            <a:ext cx="6696743" cy="646331"/>
          </a:xfrm>
          <a:prstGeom prst="rect">
            <a:avLst/>
          </a:prstGeom>
        </p:spPr>
        <p:txBody>
          <a:bodyPr wrap="square">
            <a:spAutoFit/>
          </a:bodyPr>
          <a:lstStyle/>
          <a:p>
            <a:r>
              <a:rPr lang="de-DE" b="1" dirty="0">
                <a:solidFill>
                  <a:srgbClr val="FF0000"/>
                </a:solidFill>
                <a:latin typeface="Arial" panose="020B0604020202020204" pitchFamily="34" charset="0"/>
                <a:ea typeface="Calibri" panose="020F0502020204030204" pitchFamily="34" charset="0"/>
                <a:cs typeface="Times New Roman" panose="02020603050405020304" pitchFamily="18" charset="0"/>
              </a:rPr>
              <a:t>Eine Mitgliedschaft, die sich lohnt:</a:t>
            </a:r>
          </a:p>
          <a:p>
            <a:r>
              <a:rPr lang="de-DE" b="1" dirty="0">
                <a:solidFill>
                  <a:srgbClr val="FF0000"/>
                </a:solidFill>
                <a:latin typeface="Arial" panose="020B0604020202020204" pitchFamily="34" charset="0"/>
                <a:ea typeface="Calibri" panose="020F0502020204030204" pitchFamily="34" charset="0"/>
                <a:cs typeface="Times New Roman" panose="02020603050405020304" pitchFamily="18" charset="0"/>
              </a:rPr>
              <a:t>kfd-Erfolge, von denen Frauen profitieren: in der Kirche</a:t>
            </a:r>
            <a:endParaRPr lang="de-DE" sz="2400" b="1" dirty="0">
              <a:solidFill>
                <a:srgbClr val="FF0000"/>
              </a:solidFill>
              <a:cs typeface="Times New Roman" panose="02020603050405020304" pitchFamily="18" charset="0"/>
            </a:endParaRPr>
          </a:p>
        </p:txBody>
      </p:sp>
      <p:pic>
        <p:nvPicPr>
          <p:cNvPr id="7" name="Picture 11" descr="C:\Users\Admin\Nextcloud\Franziska Mertens\# Mertens\AB 3\VO\kfd_Purpurkreuz_Druckvers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028831">
            <a:off x="252842" y="1428166"/>
            <a:ext cx="662354" cy="936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e Legende 2"/>
          <p:cNvSpPr/>
          <p:nvPr/>
        </p:nvSpPr>
        <p:spPr>
          <a:xfrm>
            <a:off x="5061539" y="1896354"/>
            <a:ext cx="4836910" cy="2685737"/>
          </a:xfrm>
          <a:prstGeom prst="wedgeEllipseCallout">
            <a:avLst>
              <a:gd name="adj1" fmla="val -58514"/>
              <a:gd name="adj2" fmla="val 56617"/>
            </a:avLst>
          </a:prstGeom>
          <a:solidFill>
            <a:schemeClr val="bg1"/>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600" b="1" dirty="0">
                <a:solidFill>
                  <a:schemeClr val="accent6">
                    <a:lumMod val="75000"/>
                  </a:schemeClr>
                </a:solidFill>
              </a:rPr>
              <a:t>Wiederverheiratet Geschiedene </a:t>
            </a:r>
          </a:p>
          <a:p>
            <a:pPr algn="ctr"/>
            <a:r>
              <a:rPr lang="de-DE" sz="1600" b="1" dirty="0">
                <a:solidFill>
                  <a:schemeClr val="accent6">
                    <a:lumMod val="75000"/>
                  </a:schemeClr>
                </a:solidFill>
              </a:rPr>
              <a:t>behalten ihre Heimat in der Kirche und sind nicht automatisch generell von den Sakramenten ausgeschlossen. (2017) Dass wir als kfd mit unserem langjährigen Engagement z.B. mit einer großen Unterschriftenaktion dazu beigetragen haben, darauf können wir stolz sein!</a:t>
            </a:r>
          </a:p>
        </p:txBody>
      </p:sp>
      <p:sp>
        <p:nvSpPr>
          <p:cNvPr id="8" name="Ovale Legende 7"/>
          <p:cNvSpPr/>
          <p:nvPr/>
        </p:nvSpPr>
        <p:spPr>
          <a:xfrm>
            <a:off x="5265903" y="4869160"/>
            <a:ext cx="3960440" cy="1572793"/>
          </a:xfrm>
          <a:prstGeom prst="wedgeEllipseCallout">
            <a:avLst>
              <a:gd name="adj1" fmla="val -65156"/>
              <a:gd name="adj2" fmla="val -32301"/>
            </a:avLst>
          </a:prstGeom>
          <a:solidFill>
            <a:schemeClr val="bg1"/>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de-DE" sz="1600" b="1" dirty="0">
                <a:solidFill>
                  <a:schemeClr val="accent6">
                    <a:lumMod val="75000"/>
                  </a:schemeClr>
                </a:solidFill>
              </a:rPr>
              <a:t>Am Thema „Gleichberechtigung für Frauen in der Kirche“ bleiben wir auch in Zukunft dran! </a:t>
            </a:r>
          </a:p>
          <a:p>
            <a:r>
              <a:rPr lang="de-DE" sz="1600" b="1" dirty="0">
                <a:solidFill>
                  <a:schemeClr val="accent6">
                    <a:lumMod val="75000"/>
                  </a:schemeClr>
                </a:solidFill>
              </a:rPr>
              <a:t>Es gibt immer noch genug zu tun.</a:t>
            </a:r>
          </a:p>
        </p:txBody>
      </p:sp>
      <p:sp>
        <p:nvSpPr>
          <p:cNvPr id="9" name="Ovale Legende 8"/>
          <p:cNvSpPr/>
          <p:nvPr/>
        </p:nvSpPr>
        <p:spPr>
          <a:xfrm>
            <a:off x="344488" y="1441244"/>
            <a:ext cx="5184575" cy="2434398"/>
          </a:xfrm>
          <a:prstGeom prst="wedgeEllipseCallout">
            <a:avLst>
              <a:gd name="adj1" fmla="val 32560"/>
              <a:gd name="adj2" fmla="val 71046"/>
            </a:avLst>
          </a:prstGeom>
          <a:solidFill>
            <a:schemeClr val="bg1"/>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600" b="1" dirty="0">
                <a:solidFill>
                  <a:schemeClr val="accent6">
                    <a:lumMod val="75000"/>
                  </a:schemeClr>
                </a:solidFill>
              </a:rPr>
              <a:t>Ganz aktuell: </a:t>
            </a:r>
            <a:endParaRPr lang="de-DE" sz="1600" b="1" dirty="0" smtClean="0">
              <a:solidFill>
                <a:schemeClr val="accent6">
                  <a:lumMod val="75000"/>
                </a:schemeClr>
              </a:solidFill>
            </a:endParaRPr>
          </a:p>
          <a:p>
            <a:pPr algn="ctr"/>
            <a:r>
              <a:rPr lang="de-DE" sz="1600" b="1" dirty="0" smtClean="0">
                <a:solidFill>
                  <a:schemeClr val="accent6">
                    <a:lumMod val="75000"/>
                  </a:schemeClr>
                </a:solidFill>
              </a:rPr>
              <a:t>Beim </a:t>
            </a:r>
            <a:r>
              <a:rPr lang="de-DE" sz="1600" b="1" dirty="0">
                <a:solidFill>
                  <a:schemeClr val="accent6">
                    <a:lumMod val="75000"/>
                  </a:schemeClr>
                </a:solidFill>
              </a:rPr>
              <a:t>Synodalen Weg haben wir dafür gesorgt, dass das Thema „Gleichberechtigung von Frauen in der Kirche“ </a:t>
            </a:r>
            <a:r>
              <a:rPr lang="de-DE" sz="1600" b="1" dirty="0" smtClean="0">
                <a:solidFill>
                  <a:schemeClr val="accent6">
                    <a:lumMod val="75000"/>
                  </a:schemeClr>
                </a:solidFill>
              </a:rPr>
              <a:t> bearbeitet wird, so dass jetzt Änderungen in Rom angefragt werden.  Ebenso Änderungen  in der Sexualmoral oder bei den Leitungsstrukturen  unserer Kirche.</a:t>
            </a:r>
            <a:endParaRPr lang="de-DE" sz="1600" b="1" dirty="0">
              <a:solidFill>
                <a:schemeClr val="accent6">
                  <a:lumMod val="75000"/>
                </a:schemeClr>
              </a:solidFill>
            </a:endParaRPr>
          </a:p>
        </p:txBody>
      </p:sp>
    </p:spTree>
    <p:extLst>
      <p:ext uri="{BB962C8B-B14F-4D97-AF65-F5344CB8AC3E}">
        <p14:creationId xmlns:p14="http://schemas.microsoft.com/office/powerpoint/2010/main" val="13436147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495300" y="1600201"/>
            <a:ext cx="9282236" cy="4525963"/>
          </a:xfrm>
        </p:spPr>
        <p:txBody>
          <a:bodyPr>
            <a:normAutofit/>
          </a:bodyPr>
          <a:lstStyle/>
          <a:p>
            <a:r>
              <a:rPr lang="de-DE" sz="2400" dirty="0" smtClean="0"/>
              <a:t>1994: Mädchen dürfen Ministrantinnen werden</a:t>
            </a:r>
          </a:p>
          <a:p>
            <a:r>
              <a:rPr lang="de-DE" sz="2400" dirty="0" smtClean="0"/>
              <a:t>1994: </a:t>
            </a:r>
            <a:r>
              <a:rPr lang="de-DE" sz="2400" dirty="0" err="1" smtClean="0"/>
              <a:t>Ökum</a:t>
            </a:r>
            <a:r>
              <a:rPr lang="de-DE" sz="2400" dirty="0" smtClean="0"/>
              <a:t>. Frauengottesdienste bei Katholikentagen</a:t>
            </a:r>
          </a:p>
          <a:p>
            <a:r>
              <a:rPr lang="de-DE" sz="2400" dirty="0" smtClean="0"/>
              <a:t>1997: Gründung ‚Netzwerk Diakonat der Frau‘</a:t>
            </a:r>
          </a:p>
          <a:p>
            <a:r>
              <a:rPr lang="de-DE" sz="2400" dirty="0" smtClean="0"/>
              <a:t>2011: Unterschriften-Aktion: ‚Geschieden-Wiederverheiratete‘</a:t>
            </a:r>
          </a:p>
          <a:p>
            <a:r>
              <a:rPr lang="de-DE" sz="2400" dirty="0" smtClean="0"/>
              <a:t>2017: Zulassung Geschieden-Wiederverheirateter zu den</a:t>
            </a:r>
            <a:br>
              <a:rPr lang="de-DE" sz="2400" dirty="0" smtClean="0"/>
            </a:br>
            <a:r>
              <a:rPr lang="de-DE" sz="2400" dirty="0" smtClean="0"/>
              <a:t>          Sakramenten im Einzelfall möglich</a:t>
            </a:r>
          </a:p>
          <a:p>
            <a:r>
              <a:rPr lang="de-DE" sz="2400" dirty="0" smtClean="0"/>
              <a:t>2018: Aufarbeitung des sexuellen Missbrauchs in der Kirche</a:t>
            </a:r>
          </a:p>
          <a:p>
            <a:r>
              <a:rPr lang="de-DE" sz="2400" dirty="0" smtClean="0"/>
              <a:t>2019: kfd ist mit Synodalinnen beim Synod. Weg vertreten</a:t>
            </a:r>
          </a:p>
          <a:p>
            <a:r>
              <a:rPr lang="de-DE" sz="2400" dirty="0" smtClean="0"/>
              <a:t>2020: erster bundesweiter Predigerinnentag</a:t>
            </a:r>
          </a:p>
          <a:p>
            <a:r>
              <a:rPr lang="de-DE" sz="2400" dirty="0" smtClean="0"/>
              <a:t>2022: kfd unterstützt ,</a:t>
            </a:r>
            <a:r>
              <a:rPr lang="de-DE" sz="2400" dirty="0" err="1" smtClean="0"/>
              <a:t>OutInChurch</a:t>
            </a:r>
            <a:r>
              <a:rPr lang="de-DE" sz="2400" dirty="0" smtClean="0"/>
              <a:t> – für eine Kirche ohne Angst‘</a:t>
            </a:r>
            <a:endParaRPr lang="de-DE" sz="2400" dirty="0"/>
          </a:p>
        </p:txBody>
      </p:sp>
    </p:spTree>
    <p:extLst>
      <p:ext uri="{BB962C8B-B14F-4D97-AF65-F5344CB8AC3E}">
        <p14:creationId xmlns:p14="http://schemas.microsoft.com/office/powerpoint/2010/main" val="31615711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51478" y="2943143"/>
            <a:ext cx="4789783" cy="3218734"/>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p:cNvSpPr/>
          <p:nvPr/>
        </p:nvSpPr>
        <p:spPr>
          <a:xfrm>
            <a:off x="2511752" y="908720"/>
            <a:ext cx="6911597" cy="646331"/>
          </a:xfrm>
          <a:prstGeom prst="rect">
            <a:avLst/>
          </a:prstGeom>
        </p:spPr>
        <p:txBody>
          <a:bodyPr wrap="square">
            <a:spAutoFit/>
          </a:bodyPr>
          <a:lstStyle/>
          <a:p>
            <a:r>
              <a:rPr lang="de-DE" b="1" dirty="0">
                <a:solidFill>
                  <a:srgbClr val="FF0000"/>
                </a:solidFill>
                <a:latin typeface="Arial" panose="020B0604020202020204" pitchFamily="34" charset="0"/>
                <a:ea typeface="Calibri" panose="020F0502020204030204" pitchFamily="34" charset="0"/>
                <a:cs typeface="Times New Roman" panose="02020603050405020304" pitchFamily="18" charset="0"/>
              </a:rPr>
              <a:t>Eine Mitgliedschaft, die sich lohnt:</a:t>
            </a:r>
          </a:p>
          <a:p>
            <a:r>
              <a:rPr lang="de-DE" b="1" dirty="0">
                <a:solidFill>
                  <a:srgbClr val="FF0000"/>
                </a:solidFill>
                <a:latin typeface="Arial" panose="020B0604020202020204" pitchFamily="34" charset="0"/>
                <a:ea typeface="Calibri" panose="020F0502020204030204" pitchFamily="34" charset="0"/>
                <a:cs typeface="Times New Roman" panose="02020603050405020304" pitchFamily="18" charset="0"/>
              </a:rPr>
              <a:t>kfd-Erfolge, von denen Frauen profitieren: in der Gesellschaft</a:t>
            </a:r>
            <a:endParaRPr lang="de-DE" sz="2400" b="1" dirty="0">
              <a:solidFill>
                <a:srgbClr val="FF0000"/>
              </a:solidFill>
              <a:cs typeface="Times New Roman" panose="02020603050405020304" pitchFamily="18" charset="0"/>
            </a:endParaRPr>
          </a:p>
        </p:txBody>
      </p:sp>
      <p:pic>
        <p:nvPicPr>
          <p:cNvPr id="7" name="Picture 11"/>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rot="20636977">
            <a:off x="373507" y="1549103"/>
            <a:ext cx="1008112" cy="1393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e Legende 2"/>
          <p:cNvSpPr/>
          <p:nvPr/>
        </p:nvSpPr>
        <p:spPr>
          <a:xfrm>
            <a:off x="4520952" y="1603357"/>
            <a:ext cx="5141445" cy="2679572"/>
          </a:xfrm>
          <a:prstGeom prst="wedgeEllipseCallout">
            <a:avLst>
              <a:gd name="adj1" fmla="val -49168"/>
              <a:gd name="adj2" fmla="val 68093"/>
            </a:avLst>
          </a:prstGeom>
          <a:solidFill>
            <a:schemeClr val="bg1"/>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b="1" dirty="0">
                <a:solidFill>
                  <a:schemeClr val="accent6">
                    <a:lumMod val="75000"/>
                  </a:schemeClr>
                </a:solidFill>
              </a:rPr>
              <a:t>Die kfd hat sich mit Erfolg darum gekümmert, dass die Altersversorgung für Frauen verbessert wird: Seit 2019 erhalten Frauen für Kinder, die vor 1992 geboren sind, bis zu 2,5 Entgeltpunkte. Das bedeutet rd. 90€ pro Monat und Kind zusätzliche Rente für Mütter.  </a:t>
            </a:r>
          </a:p>
        </p:txBody>
      </p:sp>
      <p:sp>
        <p:nvSpPr>
          <p:cNvPr id="9" name="Ovale Legende 8"/>
          <p:cNvSpPr/>
          <p:nvPr/>
        </p:nvSpPr>
        <p:spPr>
          <a:xfrm>
            <a:off x="5517643" y="4156734"/>
            <a:ext cx="4144754" cy="2236626"/>
          </a:xfrm>
          <a:prstGeom prst="wedgeEllipseCallout">
            <a:avLst>
              <a:gd name="adj1" fmla="val -65675"/>
              <a:gd name="adj2" fmla="val -17276"/>
            </a:avLst>
          </a:prstGeom>
          <a:solidFill>
            <a:schemeClr val="bg1"/>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de-DE" b="1" dirty="0">
                <a:solidFill>
                  <a:schemeClr val="accent6">
                    <a:lumMod val="75000"/>
                  </a:schemeClr>
                </a:solidFill>
              </a:rPr>
              <a:t>Am Thema „Gleichstellung von Frauen in der Gesellschaft“ bleiben wir auch in Zukunft dran! </a:t>
            </a:r>
            <a:br>
              <a:rPr lang="de-DE" b="1" dirty="0">
                <a:solidFill>
                  <a:schemeClr val="accent6">
                    <a:lumMod val="75000"/>
                  </a:schemeClr>
                </a:solidFill>
              </a:rPr>
            </a:br>
            <a:r>
              <a:rPr lang="de-DE" b="1" dirty="0">
                <a:solidFill>
                  <a:schemeClr val="accent6">
                    <a:lumMod val="75000"/>
                  </a:schemeClr>
                </a:solidFill>
              </a:rPr>
              <a:t>Frauen sind immer noch benachteiligt.</a:t>
            </a:r>
          </a:p>
        </p:txBody>
      </p:sp>
    </p:spTree>
    <p:extLst>
      <p:ext uri="{BB962C8B-B14F-4D97-AF65-F5344CB8AC3E}">
        <p14:creationId xmlns:p14="http://schemas.microsoft.com/office/powerpoint/2010/main" val="251038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495300" y="1600201"/>
            <a:ext cx="8915400" cy="5069159"/>
          </a:xfrm>
        </p:spPr>
        <p:txBody>
          <a:bodyPr>
            <a:normAutofit/>
          </a:bodyPr>
          <a:lstStyle/>
          <a:p>
            <a:endParaRPr lang="de-DE" sz="2400" dirty="0" smtClean="0"/>
          </a:p>
          <a:p>
            <a:r>
              <a:rPr lang="de-DE" sz="2400" dirty="0" smtClean="0"/>
              <a:t>1986: das erste Bundeserziehungsgeldgesetz</a:t>
            </a:r>
          </a:p>
          <a:p>
            <a:r>
              <a:rPr lang="de-DE" sz="2400" dirty="0" smtClean="0"/>
              <a:t>1995: eine Pflegeversicherung mit Leistungen für pflegende</a:t>
            </a:r>
            <a:br>
              <a:rPr lang="de-DE" sz="2400" dirty="0" smtClean="0"/>
            </a:br>
            <a:r>
              <a:rPr lang="de-DE" sz="2400" dirty="0" smtClean="0"/>
              <a:t>          Angehörige</a:t>
            </a:r>
          </a:p>
          <a:p>
            <a:r>
              <a:rPr lang="de-DE" sz="2400" dirty="0" smtClean="0"/>
              <a:t>1990: Leitfaden zur Gründung eines Frauenhauses</a:t>
            </a:r>
          </a:p>
          <a:p>
            <a:r>
              <a:rPr lang="de-DE" sz="2400" dirty="0" smtClean="0"/>
              <a:t>1998: die Strafverfolgung bei Vergewaltigung in der Ehe</a:t>
            </a:r>
          </a:p>
          <a:p>
            <a:r>
              <a:rPr lang="de-DE" sz="2400" dirty="0" smtClean="0"/>
              <a:t>2001: Erziehungsurlaub wurde Elternzeit</a:t>
            </a:r>
          </a:p>
          <a:p>
            <a:r>
              <a:rPr lang="de-DE" sz="2400" dirty="0" smtClean="0"/>
              <a:t>2004: das Rentenmodell der katholischen Verbände</a:t>
            </a:r>
          </a:p>
          <a:p>
            <a:r>
              <a:rPr lang="de-DE" sz="2400" dirty="0" smtClean="0"/>
              <a:t>2009: Mütterkuren als Pflichtleistung der Krankenkassen</a:t>
            </a:r>
          </a:p>
          <a:p>
            <a:r>
              <a:rPr lang="de-DE" sz="2400" dirty="0" smtClean="0"/>
              <a:t>2013: Notrufnummer für von Gewalt betroffene Frauen </a:t>
            </a:r>
          </a:p>
          <a:p>
            <a:endParaRPr lang="de-DE" sz="2800" dirty="0"/>
          </a:p>
          <a:p>
            <a:endParaRPr lang="de-DE" sz="2800" dirty="0" smtClean="0"/>
          </a:p>
          <a:p>
            <a:endParaRPr lang="de-DE" sz="2800" dirty="0"/>
          </a:p>
          <a:p>
            <a:endParaRPr lang="de-DE" sz="2400" dirty="0" smtClean="0"/>
          </a:p>
          <a:p>
            <a:endParaRPr lang="de-DE" dirty="0"/>
          </a:p>
        </p:txBody>
      </p:sp>
    </p:spTree>
    <p:extLst>
      <p:ext uri="{BB962C8B-B14F-4D97-AF65-F5344CB8AC3E}">
        <p14:creationId xmlns:p14="http://schemas.microsoft.com/office/powerpoint/2010/main" val="2702768728"/>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kfd-Präsentation-Vorlage-neu" id="{C4E2D0F5-C85E-491E-838C-2ADA463AB1E6}" vid="{ECB60A98-1E47-4BA9-AC2A-CEF634E833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FD_Vorlage_090115 13">
    <a:dk1>
      <a:srgbClr val="000000"/>
    </a:dk1>
    <a:lt1>
      <a:srgbClr val="FFFFFF"/>
    </a:lt1>
    <a:dk2>
      <a:srgbClr val="000000"/>
    </a:dk2>
    <a:lt2>
      <a:srgbClr val="808080"/>
    </a:lt2>
    <a:accent1>
      <a:srgbClr val="FEC44D"/>
    </a:accent1>
    <a:accent2>
      <a:srgbClr val="ED1B23"/>
    </a:accent2>
    <a:accent3>
      <a:srgbClr val="FFFFFF"/>
    </a:accent3>
    <a:accent4>
      <a:srgbClr val="000000"/>
    </a:accent4>
    <a:accent5>
      <a:srgbClr val="FEDEB2"/>
    </a:accent5>
    <a:accent6>
      <a:srgbClr val="D7171F"/>
    </a:accent6>
    <a:hlink>
      <a:srgbClr val="EC7405"/>
    </a:hlink>
    <a:folHlink>
      <a:srgbClr val="A663A1"/>
    </a:folHlink>
  </a:clrScheme>
  <a:fontScheme name="KFD_Vorlage_090115">
    <a:majorFont>
      <a:latin typeface="Arial"/>
      <a:ea typeface="ＭＳ Ｐゴシック"/>
      <a:cs typeface=""/>
    </a:majorFont>
    <a:minorFont>
      <a:latin typeface="Arial"/>
      <a:ea typeface="ＭＳ Ｐゴシック"/>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kfd-Präsentation-Vorlage-neu</Template>
  <TotalTime>0</TotalTime>
  <Words>1073</Words>
  <Application>Microsoft Office PowerPoint</Application>
  <PresentationFormat>A4-Papier (210x297 mm)</PresentationFormat>
  <Paragraphs>234</Paragraphs>
  <Slides>28</Slides>
  <Notes>21</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28</vt:i4>
      </vt:variant>
    </vt:vector>
  </HeadingPairs>
  <TitlesOfParts>
    <vt:vector size="35" baseType="lpstr">
      <vt:lpstr>ＭＳ Ｐゴシック</vt:lpstr>
      <vt:lpstr>Arial</vt:lpstr>
      <vt:lpstr>Calibri</vt:lpstr>
      <vt:lpstr>Symbol</vt:lpstr>
      <vt:lpstr>Times New Roman</vt:lpstr>
      <vt:lpstr>Wingdings</vt:lpstr>
      <vt:lpstr>Larissa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Wo bleiben unsere Beiträge? Beispiel: im Jahr 2022</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Abschluss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Maria</dc:creator>
  <cp:lastModifiedBy>Microsoft-Konto</cp:lastModifiedBy>
  <cp:revision>212</cp:revision>
  <cp:lastPrinted>2022-10-04T08:31:53Z</cp:lastPrinted>
  <dcterms:created xsi:type="dcterms:W3CDTF">2022-07-17T16:45:42Z</dcterms:created>
  <dcterms:modified xsi:type="dcterms:W3CDTF">2023-03-23T13:39:46Z</dcterms:modified>
</cp:coreProperties>
</file>